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0" r:id="rId2"/>
    <p:sldId id="359" r:id="rId3"/>
    <p:sldId id="385" r:id="rId4"/>
    <p:sldId id="373" r:id="rId5"/>
    <p:sldId id="386" r:id="rId6"/>
    <p:sldId id="379" r:id="rId7"/>
    <p:sldId id="381" r:id="rId8"/>
    <p:sldId id="380" r:id="rId9"/>
    <p:sldId id="382" r:id="rId10"/>
    <p:sldId id="374" r:id="rId11"/>
    <p:sldId id="367" r:id="rId12"/>
    <p:sldId id="384" r:id="rId13"/>
    <p:sldId id="368" r:id="rId14"/>
    <p:sldId id="395" r:id="rId15"/>
    <p:sldId id="397" r:id="rId16"/>
    <p:sldId id="398" r:id="rId17"/>
    <p:sldId id="400" r:id="rId18"/>
    <p:sldId id="401" r:id="rId19"/>
    <p:sldId id="399" r:id="rId20"/>
    <p:sldId id="392" r:id="rId21"/>
    <p:sldId id="393" r:id="rId22"/>
    <p:sldId id="394" r:id="rId23"/>
    <p:sldId id="3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72"/>
    <p:restoredTop sz="50000"/>
  </p:normalViewPr>
  <p:slideViewPr>
    <p:cSldViewPr snapToGrid="0" snapToObjects="1">
      <p:cViewPr>
        <p:scale>
          <a:sx n="87" d="100"/>
          <a:sy n="87" d="100"/>
        </p:scale>
        <p:origin x="488" y="144"/>
      </p:cViewPr>
      <p:guideLst>
        <p:guide orient="horz" pos="2160"/>
        <p:guide pos="384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0D686-2CCB-7E4A-84C7-13BDC87A42D3}" type="doc">
      <dgm:prSet loTypeId="urn:microsoft.com/office/officeart/2005/8/layout/pyramid1" loCatId="" qsTypeId="urn:microsoft.com/office/officeart/2005/8/quickstyle/simple4" qsCatId="simple" csTypeId="urn:microsoft.com/office/officeart/2005/8/colors/accent3_2" csCatId="accent3" phldr="1"/>
      <dgm:spPr/>
    </dgm:pt>
    <dgm:pt modelId="{6E2ABE61-7A6B-EC46-AA19-C73EE89319FB}">
      <dgm:prSet phldrT="[Text]" custT="1"/>
      <dgm:spPr/>
      <dgm:t>
        <a:bodyPr/>
        <a:lstStyle/>
        <a:p>
          <a:r>
            <a:rPr lang="en-US" sz="2400" dirty="0" smtClean="0"/>
            <a:t>Social media </a:t>
          </a:r>
          <a:endParaRPr lang="en-US" sz="2400" dirty="0"/>
        </a:p>
      </dgm:t>
    </dgm:pt>
    <dgm:pt modelId="{50D91334-C9ED-8748-8323-434B0CEF9FBC}" type="parTrans" cxnId="{8F05AD01-9877-A24B-8B7C-5413F5AE99D2}">
      <dgm:prSet/>
      <dgm:spPr/>
      <dgm:t>
        <a:bodyPr/>
        <a:lstStyle/>
        <a:p>
          <a:endParaRPr lang="en-US"/>
        </a:p>
      </dgm:t>
    </dgm:pt>
    <dgm:pt modelId="{D40F8CEC-65C4-4E49-8C9B-CE9DD3FBD037}" type="sibTrans" cxnId="{8F05AD01-9877-A24B-8B7C-5413F5AE99D2}">
      <dgm:prSet/>
      <dgm:spPr/>
      <dgm:t>
        <a:bodyPr/>
        <a:lstStyle/>
        <a:p>
          <a:endParaRPr lang="en-US"/>
        </a:p>
      </dgm:t>
    </dgm:pt>
    <dgm:pt modelId="{D93BD916-3614-E541-B887-A59967448851}">
      <dgm:prSet phldrT="[Text]" custT="1"/>
      <dgm:spPr/>
      <dgm:t>
        <a:bodyPr/>
        <a:lstStyle/>
        <a:p>
          <a:r>
            <a:rPr lang="en-US" sz="2400" dirty="0" smtClean="0"/>
            <a:t>Certification APP</a:t>
          </a:r>
          <a:endParaRPr lang="en-US" sz="2400" dirty="0"/>
        </a:p>
      </dgm:t>
    </dgm:pt>
    <dgm:pt modelId="{093B6C9E-68F6-864B-B11B-6DE9A8118FED}" type="parTrans" cxnId="{F711AC74-E58D-CF4F-A9E2-9D0A287EC7B7}">
      <dgm:prSet/>
      <dgm:spPr/>
      <dgm:t>
        <a:bodyPr/>
        <a:lstStyle/>
        <a:p>
          <a:endParaRPr lang="en-US"/>
        </a:p>
      </dgm:t>
    </dgm:pt>
    <dgm:pt modelId="{3EA09BCA-7075-2F4C-8094-6D4DB9DA8BF5}" type="sibTrans" cxnId="{F711AC74-E58D-CF4F-A9E2-9D0A287EC7B7}">
      <dgm:prSet/>
      <dgm:spPr/>
      <dgm:t>
        <a:bodyPr/>
        <a:lstStyle/>
        <a:p>
          <a:endParaRPr lang="en-US"/>
        </a:p>
      </dgm:t>
    </dgm:pt>
    <dgm:pt modelId="{2553CFFF-AE2F-1045-953F-19ACBDC0B2C7}">
      <dgm:prSet phldrT="[Text]" custT="1"/>
      <dgm:spPr/>
      <dgm:t>
        <a:bodyPr/>
        <a:lstStyle/>
        <a:p>
          <a:r>
            <a:rPr lang="en-US" sz="2400" dirty="0" smtClean="0"/>
            <a:t>Current GI</a:t>
          </a:r>
          <a:r>
            <a:rPr lang="en-US" sz="2400" baseline="0" dirty="0" smtClean="0"/>
            <a:t> products</a:t>
          </a:r>
          <a:endParaRPr lang="en-US" sz="2400" dirty="0"/>
        </a:p>
      </dgm:t>
    </dgm:pt>
    <dgm:pt modelId="{062506AA-AE57-6E4B-B511-FD7BBE3DE1FB}" type="parTrans" cxnId="{44F90E12-1B84-6A4B-8699-6D90A8794AA6}">
      <dgm:prSet/>
      <dgm:spPr/>
      <dgm:t>
        <a:bodyPr/>
        <a:lstStyle/>
        <a:p>
          <a:endParaRPr lang="en-US"/>
        </a:p>
      </dgm:t>
    </dgm:pt>
    <dgm:pt modelId="{0C9A8285-E832-B448-AFC2-E19D14F5213C}" type="sibTrans" cxnId="{44F90E12-1B84-6A4B-8699-6D90A8794AA6}">
      <dgm:prSet/>
      <dgm:spPr/>
      <dgm:t>
        <a:bodyPr/>
        <a:lstStyle/>
        <a:p>
          <a:endParaRPr lang="en-US"/>
        </a:p>
      </dgm:t>
    </dgm:pt>
    <dgm:pt modelId="{920E057D-B06C-9749-A5B5-E8881F7E193B}">
      <dgm:prSet phldrT="[Text]" custT="1"/>
      <dgm:spPr/>
      <dgm:t>
        <a:bodyPr/>
        <a:lstStyle/>
        <a:p>
          <a:r>
            <a:rPr lang="en-US" sz="2400" dirty="0" smtClean="0"/>
            <a:t>ISO 14000 (environment) &amp; 26000 (CSR)</a:t>
          </a:r>
          <a:endParaRPr lang="en-US" sz="2400" dirty="0"/>
        </a:p>
      </dgm:t>
    </dgm:pt>
    <dgm:pt modelId="{E2CA682C-D7B3-7B47-97C2-A25EE8CD35DE}" type="parTrans" cxnId="{9C9C536E-274F-4749-A372-3E1CBE167C4A}">
      <dgm:prSet/>
      <dgm:spPr/>
      <dgm:t>
        <a:bodyPr/>
        <a:lstStyle/>
        <a:p>
          <a:endParaRPr lang="en-US"/>
        </a:p>
      </dgm:t>
    </dgm:pt>
    <dgm:pt modelId="{BC8DB5E9-211A-0A4B-91BB-92AD93DC8BC8}" type="sibTrans" cxnId="{9C9C536E-274F-4749-A372-3E1CBE167C4A}">
      <dgm:prSet/>
      <dgm:spPr/>
      <dgm:t>
        <a:bodyPr/>
        <a:lstStyle/>
        <a:p>
          <a:endParaRPr lang="en-US"/>
        </a:p>
      </dgm:t>
    </dgm:pt>
    <dgm:pt modelId="{3E433EB4-58C8-4340-B133-0D73004452E5}">
      <dgm:prSet phldrT="[Text]" custT="1"/>
      <dgm:spPr/>
      <dgm:t>
        <a:bodyPr/>
        <a:lstStyle/>
        <a:p>
          <a:r>
            <a:rPr lang="en-US" altLang="zh-CN" sz="2400" dirty="0" smtClean="0"/>
            <a:t>UN Sustainability Development Goals</a:t>
          </a:r>
          <a:endParaRPr lang="en-US" sz="2400" dirty="0"/>
        </a:p>
      </dgm:t>
    </dgm:pt>
    <dgm:pt modelId="{2716EED8-AF46-7D44-B583-5489EC135563}" type="parTrans" cxnId="{1BD73785-EECA-FA42-BBFA-713D1C018A56}">
      <dgm:prSet/>
      <dgm:spPr/>
      <dgm:t>
        <a:bodyPr/>
        <a:lstStyle/>
        <a:p>
          <a:endParaRPr lang="en-US"/>
        </a:p>
      </dgm:t>
    </dgm:pt>
    <dgm:pt modelId="{4807D7B9-AEEE-464B-A761-3FD80117EBFD}" type="sibTrans" cxnId="{1BD73785-EECA-FA42-BBFA-713D1C018A56}">
      <dgm:prSet/>
      <dgm:spPr/>
      <dgm:t>
        <a:bodyPr/>
        <a:lstStyle/>
        <a:p>
          <a:endParaRPr lang="en-US"/>
        </a:p>
      </dgm:t>
    </dgm:pt>
    <dgm:pt modelId="{017A06A7-51E1-7C42-8FA9-62BD86CCE7F3}" type="pres">
      <dgm:prSet presAssocID="{0440D686-2CCB-7E4A-84C7-13BDC87A42D3}" presName="Name0" presStyleCnt="0">
        <dgm:presLayoutVars>
          <dgm:dir/>
          <dgm:animLvl val="lvl"/>
          <dgm:resizeHandles val="exact"/>
        </dgm:presLayoutVars>
      </dgm:prSet>
      <dgm:spPr/>
    </dgm:pt>
    <dgm:pt modelId="{92CCE876-CA07-C747-9CAB-3C921FAEBA42}" type="pres">
      <dgm:prSet presAssocID="{6E2ABE61-7A6B-EC46-AA19-C73EE89319FB}" presName="Name8" presStyleCnt="0"/>
      <dgm:spPr/>
    </dgm:pt>
    <dgm:pt modelId="{A364127F-8A07-614F-AE07-12C1D9324A81}" type="pres">
      <dgm:prSet presAssocID="{6E2ABE61-7A6B-EC46-AA19-C73EE89319FB}" presName="level" presStyleLbl="node1" presStyleIdx="0" presStyleCnt="5">
        <dgm:presLayoutVars>
          <dgm:chMax val="1"/>
          <dgm:bulletEnabled val="1"/>
        </dgm:presLayoutVars>
      </dgm:prSet>
      <dgm:spPr/>
      <dgm:t>
        <a:bodyPr/>
        <a:lstStyle/>
        <a:p>
          <a:endParaRPr lang="en-US"/>
        </a:p>
      </dgm:t>
    </dgm:pt>
    <dgm:pt modelId="{B24660C7-8140-6640-BC00-CEFF6FC967D0}" type="pres">
      <dgm:prSet presAssocID="{6E2ABE61-7A6B-EC46-AA19-C73EE89319FB}" presName="levelTx" presStyleLbl="revTx" presStyleIdx="0" presStyleCnt="0">
        <dgm:presLayoutVars>
          <dgm:chMax val="1"/>
          <dgm:bulletEnabled val="1"/>
        </dgm:presLayoutVars>
      </dgm:prSet>
      <dgm:spPr/>
      <dgm:t>
        <a:bodyPr/>
        <a:lstStyle/>
        <a:p>
          <a:endParaRPr lang="en-US"/>
        </a:p>
      </dgm:t>
    </dgm:pt>
    <dgm:pt modelId="{038DABA5-6F35-7E48-9D5E-DE63F18516D7}" type="pres">
      <dgm:prSet presAssocID="{D93BD916-3614-E541-B887-A59967448851}" presName="Name8" presStyleCnt="0"/>
      <dgm:spPr/>
    </dgm:pt>
    <dgm:pt modelId="{9C30D8DC-42BE-4845-B9C3-A124E252EF4B}" type="pres">
      <dgm:prSet presAssocID="{D93BD916-3614-E541-B887-A59967448851}" presName="level" presStyleLbl="node1" presStyleIdx="1" presStyleCnt="5">
        <dgm:presLayoutVars>
          <dgm:chMax val="1"/>
          <dgm:bulletEnabled val="1"/>
        </dgm:presLayoutVars>
      </dgm:prSet>
      <dgm:spPr/>
      <dgm:t>
        <a:bodyPr/>
        <a:lstStyle/>
        <a:p>
          <a:endParaRPr lang="en-US"/>
        </a:p>
      </dgm:t>
    </dgm:pt>
    <dgm:pt modelId="{D94C20B6-A8AB-AC41-8505-AD213FEAA4E7}" type="pres">
      <dgm:prSet presAssocID="{D93BD916-3614-E541-B887-A59967448851}" presName="levelTx" presStyleLbl="revTx" presStyleIdx="0" presStyleCnt="0">
        <dgm:presLayoutVars>
          <dgm:chMax val="1"/>
          <dgm:bulletEnabled val="1"/>
        </dgm:presLayoutVars>
      </dgm:prSet>
      <dgm:spPr/>
      <dgm:t>
        <a:bodyPr/>
        <a:lstStyle/>
        <a:p>
          <a:endParaRPr lang="en-US"/>
        </a:p>
      </dgm:t>
    </dgm:pt>
    <dgm:pt modelId="{8A05A86B-4980-494E-8336-30B1F547B510}" type="pres">
      <dgm:prSet presAssocID="{2553CFFF-AE2F-1045-953F-19ACBDC0B2C7}" presName="Name8" presStyleCnt="0"/>
      <dgm:spPr/>
    </dgm:pt>
    <dgm:pt modelId="{CB63B4F8-5558-5C4A-AC6A-3490B75E0079}" type="pres">
      <dgm:prSet presAssocID="{2553CFFF-AE2F-1045-953F-19ACBDC0B2C7}" presName="level" presStyleLbl="node1" presStyleIdx="2" presStyleCnt="5">
        <dgm:presLayoutVars>
          <dgm:chMax val="1"/>
          <dgm:bulletEnabled val="1"/>
        </dgm:presLayoutVars>
      </dgm:prSet>
      <dgm:spPr/>
      <dgm:t>
        <a:bodyPr/>
        <a:lstStyle/>
        <a:p>
          <a:endParaRPr lang="en-US"/>
        </a:p>
      </dgm:t>
    </dgm:pt>
    <dgm:pt modelId="{235647B4-72E1-EA4C-A79B-58C44191810A}" type="pres">
      <dgm:prSet presAssocID="{2553CFFF-AE2F-1045-953F-19ACBDC0B2C7}" presName="levelTx" presStyleLbl="revTx" presStyleIdx="0" presStyleCnt="0">
        <dgm:presLayoutVars>
          <dgm:chMax val="1"/>
          <dgm:bulletEnabled val="1"/>
        </dgm:presLayoutVars>
      </dgm:prSet>
      <dgm:spPr/>
      <dgm:t>
        <a:bodyPr/>
        <a:lstStyle/>
        <a:p>
          <a:endParaRPr lang="en-US"/>
        </a:p>
      </dgm:t>
    </dgm:pt>
    <dgm:pt modelId="{9E2A3775-2972-C143-84F8-A6E656984C48}" type="pres">
      <dgm:prSet presAssocID="{920E057D-B06C-9749-A5B5-E8881F7E193B}" presName="Name8" presStyleCnt="0"/>
      <dgm:spPr/>
    </dgm:pt>
    <dgm:pt modelId="{416B3B06-E5AD-A54D-8630-599787D17E63}" type="pres">
      <dgm:prSet presAssocID="{920E057D-B06C-9749-A5B5-E8881F7E193B}" presName="level" presStyleLbl="node1" presStyleIdx="3" presStyleCnt="5">
        <dgm:presLayoutVars>
          <dgm:chMax val="1"/>
          <dgm:bulletEnabled val="1"/>
        </dgm:presLayoutVars>
      </dgm:prSet>
      <dgm:spPr/>
      <dgm:t>
        <a:bodyPr/>
        <a:lstStyle/>
        <a:p>
          <a:endParaRPr lang="en-US"/>
        </a:p>
      </dgm:t>
    </dgm:pt>
    <dgm:pt modelId="{7B1AD4DF-3C17-FC42-ABF1-8AB623E758C8}" type="pres">
      <dgm:prSet presAssocID="{920E057D-B06C-9749-A5B5-E8881F7E193B}" presName="levelTx" presStyleLbl="revTx" presStyleIdx="0" presStyleCnt="0">
        <dgm:presLayoutVars>
          <dgm:chMax val="1"/>
          <dgm:bulletEnabled val="1"/>
        </dgm:presLayoutVars>
      </dgm:prSet>
      <dgm:spPr/>
      <dgm:t>
        <a:bodyPr/>
        <a:lstStyle/>
        <a:p>
          <a:endParaRPr lang="en-US"/>
        </a:p>
      </dgm:t>
    </dgm:pt>
    <dgm:pt modelId="{0C79C08C-8E4F-6948-A3E3-C5781EE736A7}" type="pres">
      <dgm:prSet presAssocID="{3E433EB4-58C8-4340-B133-0D73004452E5}" presName="Name8" presStyleCnt="0"/>
      <dgm:spPr/>
    </dgm:pt>
    <dgm:pt modelId="{A2289C25-3867-6343-952E-4A44DA7069E8}" type="pres">
      <dgm:prSet presAssocID="{3E433EB4-58C8-4340-B133-0D73004452E5}" presName="level" presStyleLbl="node1" presStyleIdx="4" presStyleCnt="5">
        <dgm:presLayoutVars>
          <dgm:chMax val="1"/>
          <dgm:bulletEnabled val="1"/>
        </dgm:presLayoutVars>
      </dgm:prSet>
      <dgm:spPr/>
      <dgm:t>
        <a:bodyPr/>
        <a:lstStyle/>
        <a:p>
          <a:endParaRPr lang="en-US"/>
        </a:p>
      </dgm:t>
    </dgm:pt>
    <dgm:pt modelId="{36BAEB94-D124-7A40-83F6-57F71CE8DA09}" type="pres">
      <dgm:prSet presAssocID="{3E433EB4-58C8-4340-B133-0D73004452E5}" presName="levelTx" presStyleLbl="revTx" presStyleIdx="0" presStyleCnt="0">
        <dgm:presLayoutVars>
          <dgm:chMax val="1"/>
          <dgm:bulletEnabled val="1"/>
        </dgm:presLayoutVars>
      </dgm:prSet>
      <dgm:spPr/>
      <dgm:t>
        <a:bodyPr/>
        <a:lstStyle/>
        <a:p>
          <a:endParaRPr lang="en-US"/>
        </a:p>
      </dgm:t>
    </dgm:pt>
  </dgm:ptLst>
  <dgm:cxnLst>
    <dgm:cxn modelId="{44948E9B-5CF1-4840-845E-9D7952C60954}" type="presOf" srcId="{2553CFFF-AE2F-1045-953F-19ACBDC0B2C7}" destId="{CB63B4F8-5558-5C4A-AC6A-3490B75E0079}" srcOrd="0" destOrd="0" presId="urn:microsoft.com/office/officeart/2005/8/layout/pyramid1"/>
    <dgm:cxn modelId="{80A30D3B-3E1D-654B-8B8C-078FD348AA9E}" type="presOf" srcId="{6E2ABE61-7A6B-EC46-AA19-C73EE89319FB}" destId="{A364127F-8A07-614F-AE07-12C1D9324A81}" srcOrd="0" destOrd="0" presId="urn:microsoft.com/office/officeart/2005/8/layout/pyramid1"/>
    <dgm:cxn modelId="{9C9C536E-274F-4749-A372-3E1CBE167C4A}" srcId="{0440D686-2CCB-7E4A-84C7-13BDC87A42D3}" destId="{920E057D-B06C-9749-A5B5-E8881F7E193B}" srcOrd="3" destOrd="0" parTransId="{E2CA682C-D7B3-7B47-97C2-A25EE8CD35DE}" sibTransId="{BC8DB5E9-211A-0A4B-91BB-92AD93DC8BC8}"/>
    <dgm:cxn modelId="{DD7023C2-AB77-8248-B86A-A150B82C3E0B}" type="presOf" srcId="{D93BD916-3614-E541-B887-A59967448851}" destId="{9C30D8DC-42BE-4845-B9C3-A124E252EF4B}" srcOrd="0" destOrd="0" presId="urn:microsoft.com/office/officeart/2005/8/layout/pyramid1"/>
    <dgm:cxn modelId="{44F90E12-1B84-6A4B-8699-6D90A8794AA6}" srcId="{0440D686-2CCB-7E4A-84C7-13BDC87A42D3}" destId="{2553CFFF-AE2F-1045-953F-19ACBDC0B2C7}" srcOrd="2" destOrd="0" parTransId="{062506AA-AE57-6E4B-B511-FD7BBE3DE1FB}" sibTransId="{0C9A8285-E832-B448-AFC2-E19D14F5213C}"/>
    <dgm:cxn modelId="{F711AC74-E58D-CF4F-A9E2-9D0A287EC7B7}" srcId="{0440D686-2CCB-7E4A-84C7-13BDC87A42D3}" destId="{D93BD916-3614-E541-B887-A59967448851}" srcOrd="1" destOrd="0" parTransId="{093B6C9E-68F6-864B-B11B-6DE9A8118FED}" sibTransId="{3EA09BCA-7075-2F4C-8094-6D4DB9DA8BF5}"/>
    <dgm:cxn modelId="{B529614E-A317-7E4D-8E5C-7773BA901EC6}" type="presOf" srcId="{920E057D-B06C-9749-A5B5-E8881F7E193B}" destId="{416B3B06-E5AD-A54D-8630-599787D17E63}" srcOrd="0" destOrd="0" presId="urn:microsoft.com/office/officeart/2005/8/layout/pyramid1"/>
    <dgm:cxn modelId="{1BD73785-EECA-FA42-BBFA-713D1C018A56}" srcId="{0440D686-2CCB-7E4A-84C7-13BDC87A42D3}" destId="{3E433EB4-58C8-4340-B133-0D73004452E5}" srcOrd="4" destOrd="0" parTransId="{2716EED8-AF46-7D44-B583-5489EC135563}" sibTransId="{4807D7B9-AEEE-464B-A761-3FD80117EBFD}"/>
    <dgm:cxn modelId="{8CC01420-75F4-014C-BF46-593E374E25D7}" type="presOf" srcId="{3E433EB4-58C8-4340-B133-0D73004452E5}" destId="{36BAEB94-D124-7A40-83F6-57F71CE8DA09}" srcOrd="1" destOrd="0" presId="urn:microsoft.com/office/officeart/2005/8/layout/pyramid1"/>
    <dgm:cxn modelId="{62117727-2BF2-7D4D-B9D6-3622F3EBFC45}" type="presOf" srcId="{920E057D-B06C-9749-A5B5-E8881F7E193B}" destId="{7B1AD4DF-3C17-FC42-ABF1-8AB623E758C8}" srcOrd="1" destOrd="0" presId="urn:microsoft.com/office/officeart/2005/8/layout/pyramid1"/>
    <dgm:cxn modelId="{E3CB8B6F-E5C1-844B-8584-A4CA99982E29}" type="presOf" srcId="{2553CFFF-AE2F-1045-953F-19ACBDC0B2C7}" destId="{235647B4-72E1-EA4C-A79B-58C44191810A}" srcOrd="1" destOrd="0" presId="urn:microsoft.com/office/officeart/2005/8/layout/pyramid1"/>
    <dgm:cxn modelId="{3F9EC1F8-FD42-AA4A-8A82-017B3BFBB05A}" type="presOf" srcId="{6E2ABE61-7A6B-EC46-AA19-C73EE89319FB}" destId="{B24660C7-8140-6640-BC00-CEFF6FC967D0}" srcOrd="1" destOrd="0" presId="urn:microsoft.com/office/officeart/2005/8/layout/pyramid1"/>
    <dgm:cxn modelId="{7AD536DF-68E6-A547-8369-92AFA21AD293}" type="presOf" srcId="{D93BD916-3614-E541-B887-A59967448851}" destId="{D94C20B6-A8AB-AC41-8505-AD213FEAA4E7}" srcOrd="1" destOrd="0" presId="urn:microsoft.com/office/officeart/2005/8/layout/pyramid1"/>
    <dgm:cxn modelId="{8F05AD01-9877-A24B-8B7C-5413F5AE99D2}" srcId="{0440D686-2CCB-7E4A-84C7-13BDC87A42D3}" destId="{6E2ABE61-7A6B-EC46-AA19-C73EE89319FB}" srcOrd="0" destOrd="0" parTransId="{50D91334-C9ED-8748-8323-434B0CEF9FBC}" sibTransId="{D40F8CEC-65C4-4E49-8C9B-CE9DD3FBD037}"/>
    <dgm:cxn modelId="{96331227-8570-184B-8A0C-825E8055F7EA}" type="presOf" srcId="{0440D686-2CCB-7E4A-84C7-13BDC87A42D3}" destId="{017A06A7-51E1-7C42-8FA9-62BD86CCE7F3}" srcOrd="0" destOrd="0" presId="urn:microsoft.com/office/officeart/2005/8/layout/pyramid1"/>
    <dgm:cxn modelId="{501FA2C0-782E-4F40-B7D4-A08C693C9D3A}" type="presOf" srcId="{3E433EB4-58C8-4340-B133-0D73004452E5}" destId="{A2289C25-3867-6343-952E-4A44DA7069E8}" srcOrd="0" destOrd="0" presId="urn:microsoft.com/office/officeart/2005/8/layout/pyramid1"/>
    <dgm:cxn modelId="{6ECD9356-A394-C246-8F57-3E50093E88BF}" type="presParOf" srcId="{017A06A7-51E1-7C42-8FA9-62BD86CCE7F3}" destId="{92CCE876-CA07-C747-9CAB-3C921FAEBA42}" srcOrd="0" destOrd="0" presId="urn:microsoft.com/office/officeart/2005/8/layout/pyramid1"/>
    <dgm:cxn modelId="{4F6E4947-24ED-2C4F-ADC4-BC06C48D13B6}" type="presParOf" srcId="{92CCE876-CA07-C747-9CAB-3C921FAEBA42}" destId="{A364127F-8A07-614F-AE07-12C1D9324A81}" srcOrd="0" destOrd="0" presId="urn:microsoft.com/office/officeart/2005/8/layout/pyramid1"/>
    <dgm:cxn modelId="{33DEF58F-37F4-0B44-8376-4DE86EED9B26}" type="presParOf" srcId="{92CCE876-CA07-C747-9CAB-3C921FAEBA42}" destId="{B24660C7-8140-6640-BC00-CEFF6FC967D0}" srcOrd="1" destOrd="0" presId="urn:microsoft.com/office/officeart/2005/8/layout/pyramid1"/>
    <dgm:cxn modelId="{44688016-BB14-F041-9414-8EDAC6269544}" type="presParOf" srcId="{017A06A7-51E1-7C42-8FA9-62BD86CCE7F3}" destId="{038DABA5-6F35-7E48-9D5E-DE63F18516D7}" srcOrd="1" destOrd="0" presId="urn:microsoft.com/office/officeart/2005/8/layout/pyramid1"/>
    <dgm:cxn modelId="{DD9388F9-14C4-7F47-8626-B66DA36D3EF2}" type="presParOf" srcId="{038DABA5-6F35-7E48-9D5E-DE63F18516D7}" destId="{9C30D8DC-42BE-4845-B9C3-A124E252EF4B}" srcOrd="0" destOrd="0" presId="urn:microsoft.com/office/officeart/2005/8/layout/pyramid1"/>
    <dgm:cxn modelId="{1A0B9B3D-E574-4A42-A0BB-99FA783EA4E8}" type="presParOf" srcId="{038DABA5-6F35-7E48-9D5E-DE63F18516D7}" destId="{D94C20B6-A8AB-AC41-8505-AD213FEAA4E7}" srcOrd="1" destOrd="0" presId="urn:microsoft.com/office/officeart/2005/8/layout/pyramid1"/>
    <dgm:cxn modelId="{BE3C2544-AF28-4A4E-970D-4771ABB13893}" type="presParOf" srcId="{017A06A7-51E1-7C42-8FA9-62BD86CCE7F3}" destId="{8A05A86B-4980-494E-8336-30B1F547B510}" srcOrd="2" destOrd="0" presId="urn:microsoft.com/office/officeart/2005/8/layout/pyramid1"/>
    <dgm:cxn modelId="{3F4B57C5-CB55-584D-9C48-3E5650ECA4BC}" type="presParOf" srcId="{8A05A86B-4980-494E-8336-30B1F547B510}" destId="{CB63B4F8-5558-5C4A-AC6A-3490B75E0079}" srcOrd="0" destOrd="0" presId="urn:microsoft.com/office/officeart/2005/8/layout/pyramid1"/>
    <dgm:cxn modelId="{6A110452-B164-724F-B331-977B4D9543B0}" type="presParOf" srcId="{8A05A86B-4980-494E-8336-30B1F547B510}" destId="{235647B4-72E1-EA4C-A79B-58C44191810A}" srcOrd="1" destOrd="0" presId="urn:microsoft.com/office/officeart/2005/8/layout/pyramid1"/>
    <dgm:cxn modelId="{6BA4A6EE-AA9A-8341-BA3F-DE5E9F220D81}" type="presParOf" srcId="{017A06A7-51E1-7C42-8FA9-62BD86CCE7F3}" destId="{9E2A3775-2972-C143-84F8-A6E656984C48}" srcOrd="3" destOrd="0" presId="urn:microsoft.com/office/officeart/2005/8/layout/pyramid1"/>
    <dgm:cxn modelId="{D541411D-1FA2-C74D-B368-7A80880460A7}" type="presParOf" srcId="{9E2A3775-2972-C143-84F8-A6E656984C48}" destId="{416B3B06-E5AD-A54D-8630-599787D17E63}" srcOrd="0" destOrd="0" presId="urn:microsoft.com/office/officeart/2005/8/layout/pyramid1"/>
    <dgm:cxn modelId="{FCF7417E-3008-5E48-8CBC-DE856AD9FD06}" type="presParOf" srcId="{9E2A3775-2972-C143-84F8-A6E656984C48}" destId="{7B1AD4DF-3C17-FC42-ABF1-8AB623E758C8}" srcOrd="1" destOrd="0" presId="urn:microsoft.com/office/officeart/2005/8/layout/pyramid1"/>
    <dgm:cxn modelId="{709976C3-4890-F244-8354-26439A003FE6}" type="presParOf" srcId="{017A06A7-51E1-7C42-8FA9-62BD86CCE7F3}" destId="{0C79C08C-8E4F-6948-A3E3-C5781EE736A7}" srcOrd="4" destOrd="0" presId="urn:microsoft.com/office/officeart/2005/8/layout/pyramid1"/>
    <dgm:cxn modelId="{79C3E84C-4018-4A41-AB88-E56BA163B760}" type="presParOf" srcId="{0C79C08C-8E4F-6948-A3E3-C5781EE736A7}" destId="{A2289C25-3867-6343-952E-4A44DA7069E8}" srcOrd="0" destOrd="0" presId="urn:microsoft.com/office/officeart/2005/8/layout/pyramid1"/>
    <dgm:cxn modelId="{5893FA4A-4831-7143-B5A8-E735C6677EDA}" type="presParOf" srcId="{0C79C08C-8E4F-6948-A3E3-C5781EE736A7}" destId="{36BAEB94-D124-7A40-83F6-57F71CE8DA0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0D686-2CCB-7E4A-84C7-13BDC87A42D3}" type="doc">
      <dgm:prSet loTypeId="urn:microsoft.com/office/officeart/2005/8/layout/pyramid1" loCatId="" qsTypeId="urn:microsoft.com/office/officeart/2005/8/quickstyle/simple4" qsCatId="simple" csTypeId="urn:microsoft.com/office/officeart/2005/8/colors/accent3_2" csCatId="accent3" phldr="1"/>
      <dgm:spPr/>
    </dgm:pt>
    <dgm:pt modelId="{6E2ABE61-7A6B-EC46-AA19-C73EE89319FB}">
      <dgm:prSet phldrT="[Text]" custT="1"/>
      <dgm:spPr/>
      <dgm:t>
        <a:bodyPr/>
        <a:lstStyle/>
        <a:p>
          <a:r>
            <a:rPr lang="en-US" sz="2400" dirty="0" smtClean="0"/>
            <a:t>Social media </a:t>
          </a:r>
          <a:endParaRPr lang="en-US" sz="2400" dirty="0"/>
        </a:p>
      </dgm:t>
    </dgm:pt>
    <dgm:pt modelId="{50D91334-C9ED-8748-8323-434B0CEF9FBC}" type="parTrans" cxnId="{8F05AD01-9877-A24B-8B7C-5413F5AE99D2}">
      <dgm:prSet/>
      <dgm:spPr/>
      <dgm:t>
        <a:bodyPr/>
        <a:lstStyle/>
        <a:p>
          <a:endParaRPr lang="en-US"/>
        </a:p>
      </dgm:t>
    </dgm:pt>
    <dgm:pt modelId="{D40F8CEC-65C4-4E49-8C9B-CE9DD3FBD037}" type="sibTrans" cxnId="{8F05AD01-9877-A24B-8B7C-5413F5AE99D2}">
      <dgm:prSet/>
      <dgm:spPr/>
      <dgm:t>
        <a:bodyPr/>
        <a:lstStyle/>
        <a:p>
          <a:endParaRPr lang="en-US"/>
        </a:p>
      </dgm:t>
    </dgm:pt>
    <dgm:pt modelId="{D93BD916-3614-E541-B887-A59967448851}">
      <dgm:prSet phldrT="[Text]" custT="1"/>
      <dgm:spPr/>
      <dgm:t>
        <a:bodyPr/>
        <a:lstStyle/>
        <a:p>
          <a:r>
            <a:rPr lang="en-US" sz="2400" dirty="0" smtClean="0"/>
            <a:t>Standardized Curriculum</a:t>
          </a:r>
          <a:endParaRPr lang="en-US" sz="2400" dirty="0"/>
        </a:p>
      </dgm:t>
    </dgm:pt>
    <dgm:pt modelId="{093B6C9E-68F6-864B-B11B-6DE9A8118FED}" type="parTrans" cxnId="{F711AC74-E58D-CF4F-A9E2-9D0A287EC7B7}">
      <dgm:prSet/>
      <dgm:spPr/>
      <dgm:t>
        <a:bodyPr/>
        <a:lstStyle/>
        <a:p>
          <a:endParaRPr lang="en-US"/>
        </a:p>
      </dgm:t>
    </dgm:pt>
    <dgm:pt modelId="{3EA09BCA-7075-2F4C-8094-6D4DB9DA8BF5}" type="sibTrans" cxnId="{F711AC74-E58D-CF4F-A9E2-9D0A287EC7B7}">
      <dgm:prSet/>
      <dgm:spPr/>
      <dgm:t>
        <a:bodyPr/>
        <a:lstStyle/>
        <a:p>
          <a:endParaRPr lang="en-US"/>
        </a:p>
      </dgm:t>
    </dgm:pt>
    <dgm:pt modelId="{2553CFFF-AE2F-1045-953F-19ACBDC0B2C7}">
      <dgm:prSet phldrT="[Text]" custT="1"/>
      <dgm:spPr/>
      <dgm:t>
        <a:bodyPr/>
        <a:lstStyle/>
        <a:p>
          <a:r>
            <a:rPr lang="en-US" sz="2400" dirty="0" smtClean="0"/>
            <a:t>Current GI</a:t>
          </a:r>
          <a:r>
            <a:rPr lang="en-US" sz="2400" baseline="0" dirty="0" smtClean="0"/>
            <a:t> products</a:t>
          </a:r>
          <a:endParaRPr lang="en-US" sz="2400" dirty="0"/>
        </a:p>
      </dgm:t>
    </dgm:pt>
    <dgm:pt modelId="{062506AA-AE57-6E4B-B511-FD7BBE3DE1FB}" type="parTrans" cxnId="{44F90E12-1B84-6A4B-8699-6D90A8794AA6}">
      <dgm:prSet/>
      <dgm:spPr/>
      <dgm:t>
        <a:bodyPr/>
        <a:lstStyle/>
        <a:p>
          <a:endParaRPr lang="en-US"/>
        </a:p>
      </dgm:t>
    </dgm:pt>
    <dgm:pt modelId="{0C9A8285-E832-B448-AFC2-E19D14F5213C}" type="sibTrans" cxnId="{44F90E12-1B84-6A4B-8699-6D90A8794AA6}">
      <dgm:prSet/>
      <dgm:spPr/>
      <dgm:t>
        <a:bodyPr/>
        <a:lstStyle/>
        <a:p>
          <a:endParaRPr lang="en-US"/>
        </a:p>
      </dgm:t>
    </dgm:pt>
    <dgm:pt modelId="{920E057D-B06C-9749-A5B5-E8881F7E193B}">
      <dgm:prSet phldrT="[Text]" custT="1"/>
      <dgm:spPr/>
      <dgm:t>
        <a:bodyPr/>
        <a:lstStyle/>
        <a:p>
          <a:r>
            <a:rPr lang="en-US" sz="2400" dirty="0" smtClean="0"/>
            <a:t>ISO 14000 (environment) &amp; 26000 (CSR)</a:t>
          </a:r>
          <a:endParaRPr lang="en-US" sz="2400" dirty="0"/>
        </a:p>
      </dgm:t>
    </dgm:pt>
    <dgm:pt modelId="{E2CA682C-D7B3-7B47-97C2-A25EE8CD35DE}" type="parTrans" cxnId="{9C9C536E-274F-4749-A372-3E1CBE167C4A}">
      <dgm:prSet/>
      <dgm:spPr/>
      <dgm:t>
        <a:bodyPr/>
        <a:lstStyle/>
        <a:p>
          <a:endParaRPr lang="en-US"/>
        </a:p>
      </dgm:t>
    </dgm:pt>
    <dgm:pt modelId="{BC8DB5E9-211A-0A4B-91BB-92AD93DC8BC8}" type="sibTrans" cxnId="{9C9C536E-274F-4749-A372-3E1CBE167C4A}">
      <dgm:prSet/>
      <dgm:spPr/>
      <dgm:t>
        <a:bodyPr/>
        <a:lstStyle/>
        <a:p>
          <a:endParaRPr lang="en-US"/>
        </a:p>
      </dgm:t>
    </dgm:pt>
    <dgm:pt modelId="{3E433EB4-58C8-4340-B133-0D73004452E5}">
      <dgm:prSet phldrT="[Text]" custT="1"/>
      <dgm:spPr/>
      <dgm:t>
        <a:bodyPr/>
        <a:lstStyle/>
        <a:p>
          <a:r>
            <a:rPr lang="en-US" altLang="zh-CN" sz="2400" dirty="0" smtClean="0"/>
            <a:t>UN Sustainability Development Goals</a:t>
          </a:r>
          <a:endParaRPr lang="en-US" sz="2400" dirty="0"/>
        </a:p>
      </dgm:t>
    </dgm:pt>
    <dgm:pt modelId="{2716EED8-AF46-7D44-B583-5489EC135563}" type="parTrans" cxnId="{1BD73785-EECA-FA42-BBFA-713D1C018A56}">
      <dgm:prSet/>
      <dgm:spPr/>
      <dgm:t>
        <a:bodyPr/>
        <a:lstStyle/>
        <a:p>
          <a:endParaRPr lang="en-US"/>
        </a:p>
      </dgm:t>
    </dgm:pt>
    <dgm:pt modelId="{4807D7B9-AEEE-464B-A761-3FD80117EBFD}" type="sibTrans" cxnId="{1BD73785-EECA-FA42-BBFA-713D1C018A56}">
      <dgm:prSet/>
      <dgm:spPr/>
      <dgm:t>
        <a:bodyPr/>
        <a:lstStyle/>
        <a:p>
          <a:endParaRPr lang="en-US"/>
        </a:p>
      </dgm:t>
    </dgm:pt>
    <dgm:pt modelId="{017A06A7-51E1-7C42-8FA9-62BD86CCE7F3}" type="pres">
      <dgm:prSet presAssocID="{0440D686-2CCB-7E4A-84C7-13BDC87A42D3}" presName="Name0" presStyleCnt="0">
        <dgm:presLayoutVars>
          <dgm:dir/>
          <dgm:animLvl val="lvl"/>
          <dgm:resizeHandles val="exact"/>
        </dgm:presLayoutVars>
      </dgm:prSet>
      <dgm:spPr/>
    </dgm:pt>
    <dgm:pt modelId="{92CCE876-CA07-C747-9CAB-3C921FAEBA42}" type="pres">
      <dgm:prSet presAssocID="{6E2ABE61-7A6B-EC46-AA19-C73EE89319FB}" presName="Name8" presStyleCnt="0"/>
      <dgm:spPr/>
    </dgm:pt>
    <dgm:pt modelId="{A364127F-8A07-614F-AE07-12C1D9324A81}" type="pres">
      <dgm:prSet presAssocID="{6E2ABE61-7A6B-EC46-AA19-C73EE89319FB}" presName="level" presStyleLbl="node1" presStyleIdx="0" presStyleCnt="5">
        <dgm:presLayoutVars>
          <dgm:chMax val="1"/>
          <dgm:bulletEnabled val="1"/>
        </dgm:presLayoutVars>
      </dgm:prSet>
      <dgm:spPr/>
      <dgm:t>
        <a:bodyPr/>
        <a:lstStyle/>
        <a:p>
          <a:endParaRPr lang="en-US"/>
        </a:p>
      </dgm:t>
    </dgm:pt>
    <dgm:pt modelId="{B24660C7-8140-6640-BC00-CEFF6FC967D0}" type="pres">
      <dgm:prSet presAssocID="{6E2ABE61-7A6B-EC46-AA19-C73EE89319FB}" presName="levelTx" presStyleLbl="revTx" presStyleIdx="0" presStyleCnt="0">
        <dgm:presLayoutVars>
          <dgm:chMax val="1"/>
          <dgm:bulletEnabled val="1"/>
        </dgm:presLayoutVars>
      </dgm:prSet>
      <dgm:spPr/>
      <dgm:t>
        <a:bodyPr/>
        <a:lstStyle/>
        <a:p>
          <a:endParaRPr lang="en-US"/>
        </a:p>
      </dgm:t>
    </dgm:pt>
    <dgm:pt modelId="{038DABA5-6F35-7E48-9D5E-DE63F18516D7}" type="pres">
      <dgm:prSet presAssocID="{D93BD916-3614-E541-B887-A59967448851}" presName="Name8" presStyleCnt="0"/>
      <dgm:spPr/>
    </dgm:pt>
    <dgm:pt modelId="{9C30D8DC-42BE-4845-B9C3-A124E252EF4B}" type="pres">
      <dgm:prSet presAssocID="{D93BD916-3614-E541-B887-A59967448851}" presName="level" presStyleLbl="node1" presStyleIdx="1" presStyleCnt="5">
        <dgm:presLayoutVars>
          <dgm:chMax val="1"/>
          <dgm:bulletEnabled val="1"/>
        </dgm:presLayoutVars>
      </dgm:prSet>
      <dgm:spPr/>
      <dgm:t>
        <a:bodyPr/>
        <a:lstStyle/>
        <a:p>
          <a:endParaRPr lang="en-US"/>
        </a:p>
      </dgm:t>
    </dgm:pt>
    <dgm:pt modelId="{D94C20B6-A8AB-AC41-8505-AD213FEAA4E7}" type="pres">
      <dgm:prSet presAssocID="{D93BD916-3614-E541-B887-A59967448851}" presName="levelTx" presStyleLbl="revTx" presStyleIdx="0" presStyleCnt="0">
        <dgm:presLayoutVars>
          <dgm:chMax val="1"/>
          <dgm:bulletEnabled val="1"/>
        </dgm:presLayoutVars>
      </dgm:prSet>
      <dgm:spPr/>
      <dgm:t>
        <a:bodyPr/>
        <a:lstStyle/>
        <a:p>
          <a:endParaRPr lang="en-US"/>
        </a:p>
      </dgm:t>
    </dgm:pt>
    <dgm:pt modelId="{8A05A86B-4980-494E-8336-30B1F547B510}" type="pres">
      <dgm:prSet presAssocID="{2553CFFF-AE2F-1045-953F-19ACBDC0B2C7}" presName="Name8" presStyleCnt="0"/>
      <dgm:spPr/>
    </dgm:pt>
    <dgm:pt modelId="{CB63B4F8-5558-5C4A-AC6A-3490B75E0079}" type="pres">
      <dgm:prSet presAssocID="{2553CFFF-AE2F-1045-953F-19ACBDC0B2C7}" presName="level" presStyleLbl="node1" presStyleIdx="2" presStyleCnt="5">
        <dgm:presLayoutVars>
          <dgm:chMax val="1"/>
          <dgm:bulletEnabled val="1"/>
        </dgm:presLayoutVars>
      </dgm:prSet>
      <dgm:spPr/>
      <dgm:t>
        <a:bodyPr/>
        <a:lstStyle/>
        <a:p>
          <a:endParaRPr lang="en-US"/>
        </a:p>
      </dgm:t>
    </dgm:pt>
    <dgm:pt modelId="{235647B4-72E1-EA4C-A79B-58C44191810A}" type="pres">
      <dgm:prSet presAssocID="{2553CFFF-AE2F-1045-953F-19ACBDC0B2C7}" presName="levelTx" presStyleLbl="revTx" presStyleIdx="0" presStyleCnt="0">
        <dgm:presLayoutVars>
          <dgm:chMax val="1"/>
          <dgm:bulletEnabled val="1"/>
        </dgm:presLayoutVars>
      </dgm:prSet>
      <dgm:spPr/>
      <dgm:t>
        <a:bodyPr/>
        <a:lstStyle/>
        <a:p>
          <a:endParaRPr lang="en-US"/>
        </a:p>
      </dgm:t>
    </dgm:pt>
    <dgm:pt modelId="{9E2A3775-2972-C143-84F8-A6E656984C48}" type="pres">
      <dgm:prSet presAssocID="{920E057D-B06C-9749-A5B5-E8881F7E193B}" presName="Name8" presStyleCnt="0"/>
      <dgm:spPr/>
    </dgm:pt>
    <dgm:pt modelId="{416B3B06-E5AD-A54D-8630-599787D17E63}" type="pres">
      <dgm:prSet presAssocID="{920E057D-B06C-9749-A5B5-E8881F7E193B}" presName="level" presStyleLbl="node1" presStyleIdx="3" presStyleCnt="5">
        <dgm:presLayoutVars>
          <dgm:chMax val="1"/>
          <dgm:bulletEnabled val="1"/>
        </dgm:presLayoutVars>
      </dgm:prSet>
      <dgm:spPr/>
      <dgm:t>
        <a:bodyPr/>
        <a:lstStyle/>
        <a:p>
          <a:endParaRPr lang="en-US"/>
        </a:p>
      </dgm:t>
    </dgm:pt>
    <dgm:pt modelId="{7B1AD4DF-3C17-FC42-ABF1-8AB623E758C8}" type="pres">
      <dgm:prSet presAssocID="{920E057D-B06C-9749-A5B5-E8881F7E193B}" presName="levelTx" presStyleLbl="revTx" presStyleIdx="0" presStyleCnt="0">
        <dgm:presLayoutVars>
          <dgm:chMax val="1"/>
          <dgm:bulletEnabled val="1"/>
        </dgm:presLayoutVars>
      </dgm:prSet>
      <dgm:spPr/>
      <dgm:t>
        <a:bodyPr/>
        <a:lstStyle/>
        <a:p>
          <a:endParaRPr lang="en-US"/>
        </a:p>
      </dgm:t>
    </dgm:pt>
    <dgm:pt modelId="{0C79C08C-8E4F-6948-A3E3-C5781EE736A7}" type="pres">
      <dgm:prSet presAssocID="{3E433EB4-58C8-4340-B133-0D73004452E5}" presName="Name8" presStyleCnt="0"/>
      <dgm:spPr/>
    </dgm:pt>
    <dgm:pt modelId="{A2289C25-3867-6343-952E-4A44DA7069E8}" type="pres">
      <dgm:prSet presAssocID="{3E433EB4-58C8-4340-B133-0D73004452E5}" presName="level" presStyleLbl="node1" presStyleIdx="4" presStyleCnt="5">
        <dgm:presLayoutVars>
          <dgm:chMax val="1"/>
          <dgm:bulletEnabled val="1"/>
        </dgm:presLayoutVars>
      </dgm:prSet>
      <dgm:spPr/>
      <dgm:t>
        <a:bodyPr/>
        <a:lstStyle/>
        <a:p>
          <a:endParaRPr lang="en-US"/>
        </a:p>
      </dgm:t>
    </dgm:pt>
    <dgm:pt modelId="{36BAEB94-D124-7A40-83F6-57F71CE8DA09}" type="pres">
      <dgm:prSet presAssocID="{3E433EB4-58C8-4340-B133-0D73004452E5}" presName="levelTx" presStyleLbl="revTx" presStyleIdx="0" presStyleCnt="0">
        <dgm:presLayoutVars>
          <dgm:chMax val="1"/>
          <dgm:bulletEnabled val="1"/>
        </dgm:presLayoutVars>
      </dgm:prSet>
      <dgm:spPr/>
      <dgm:t>
        <a:bodyPr/>
        <a:lstStyle/>
        <a:p>
          <a:endParaRPr lang="en-US"/>
        </a:p>
      </dgm:t>
    </dgm:pt>
  </dgm:ptLst>
  <dgm:cxnLst>
    <dgm:cxn modelId="{B1CD1B5F-C868-4C4D-9ACF-87371E0FABB3}" type="presOf" srcId="{3E433EB4-58C8-4340-B133-0D73004452E5}" destId="{36BAEB94-D124-7A40-83F6-57F71CE8DA09}" srcOrd="1" destOrd="0" presId="urn:microsoft.com/office/officeart/2005/8/layout/pyramid1"/>
    <dgm:cxn modelId="{28A4F49F-6D96-3240-A632-9EE2ACACE6C0}" type="presOf" srcId="{3E433EB4-58C8-4340-B133-0D73004452E5}" destId="{A2289C25-3867-6343-952E-4A44DA7069E8}" srcOrd="0" destOrd="0" presId="urn:microsoft.com/office/officeart/2005/8/layout/pyramid1"/>
    <dgm:cxn modelId="{9C9C536E-274F-4749-A372-3E1CBE167C4A}" srcId="{0440D686-2CCB-7E4A-84C7-13BDC87A42D3}" destId="{920E057D-B06C-9749-A5B5-E8881F7E193B}" srcOrd="3" destOrd="0" parTransId="{E2CA682C-D7B3-7B47-97C2-A25EE8CD35DE}" sibTransId="{BC8DB5E9-211A-0A4B-91BB-92AD93DC8BC8}"/>
    <dgm:cxn modelId="{44F90E12-1B84-6A4B-8699-6D90A8794AA6}" srcId="{0440D686-2CCB-7E4A-84C7-13BDC87A42D3}" destId="{2553CFFF-AE2F-1045-953F-19ACBDC0B2C7}" srcOrd="2" destOrd="0" parTransId="{062506AA-AE57-6E4B-B511-FD7BBE3DE1FB}" sibTransId="{0C9A8285-E832-B448-AFC2-E19D14F5213C}"/>
    <dgm:cxn modelId="{F711AC74-E58D-CF4F-A9E2-9D0A287EC7B7}" srcId="{0440D686-2CCB-7E4A-84C7-13BDC87A42D3}" destId="{D93BD916-3614-E541-B887-A59967448851}" srcOrd="1" destOrd="0" parTransId="{093B6C9E-68F6-864B-B11B-6DE9A8118FED}" sibTransId="{3EA09BCA-7075-2F4C-8094-6D4DB9DA8BF5}"/>
    <dgm:cxn modelId="{AC15F750-0E6C-FC4E-8E7D-BED7A31A8154}" type="presOf" srcId="{6E2ABE61-7A6B-EC46-AA19-C73EE89319FB}" destId="{A364127F-8A07-614F-AE07-12C1D9324A81}" srcOrd="0" destOrd="0" presId="urn:microsoft.com/office/officeart/2005/8/layout/pyramid1"/>
    <dgm:cxn modelId="{C84F7D56-EE54-404E-A329-19A3169CF041}" type="presOf" srcId="{2553CFFF-AE2F-1045-953F-19ACBDC0B2C7}" destId="{CB63B4F8-5558-5C4A-AC6A-3490B75E0079}" srcOrd="0" destOrd="0" presId="urn:microsoft.com/office/officeart/2005/8/layout/pyramid1"/>
    <dgm:cxn modelId="{B4415378-B270-BB43-A4A4-B50AC1455F4A}" type="presOf" srcId="{D93BD916-3614-E541-B887-A59967448851}" destId="{D94C20B6-A8AB-AC41-8505-AD213FEAA4E7}" srcOrd="1" destOrd="0" presId="urn:microsoft.com/office/officeart/2005/8/layout/pyramid1"/>
    <dgm:cxn modelId="{1BD73785-EECA-FA42-BBFA-713D1C018A56}" srcId="{0440D686-2CCB-7E4A-84C7-13BDC87A42D3}" destId="{3E433EB4-58C8-4340-B133-0D73004452E5}" srcOrd="4" destOrd="0" parTransId="{2716EED8-AF46-7D44-B583-5489EC135563}" sibTransId="{4807D7B9-AEEE-464B-A761-3FD80117EBFD}"/>
    <dgm:cxn modelId="{5BAFA67E-AFAC-754F-92E8-26008AF8062F}" type="presOf" srcId="{920E057D-B06C-9749-A5B5-E8881F7E193B}" destId="{416B3B06-E5AD-A54D-8630-599787D17E63}" srcOrd="0" destOrd="0" presId="urn:microsoft.com/office/officeart/2005/8/layout/pyramid1"/>
    <dgm:cxn modelId="{8CCAF306-2C60-8C4E-A601-FCFA5680756F}" type="presOf" srcId="{D93BD916-3614-E541-B887-A59967448851}" destId="{9C30D8DC-42BE-4845-B9C3-A124E252EF4B}" srcOrd="0" destOrd="0" presId="urn:microsoft.com/office/officeart/2005/8/layout/pyramid1"/>
    <dgm:cxn modelId="{B98683FA-4994-8947-A5EB-645631B41735}" type="presOf" srcId="{920E057D-B06C-9749-A5B5-E8881F7E193B}" destId="{7B1AD4DF-3C17-FC42-ABF1-8AB623E758C8}" srcOrd="1" destOrd="0" presId="urn:microsoft.com/office/officeart/2005/8/layout/pyramid1"/>
    <dgm:cxn modelId="{5C894795-EC09-F149-B418-3397DEE25275}" type="presOf" srcId="{2553CFFF-AE2F-1045-953F-19ACBDC0B2C7}" destId="{235647B4-72E1-EA4C-A79B-58C44191810A}" srcOrd="1" destOrd="0" presId="urn:microsoft.com/office/officeart/2005/8/layout/pyramid1"/>
    <dgm:cxn modelId="{8F05AD01-9877-A24B-8B7C-5413F5AE99D2}" srcId="{0440D686-2CCB-7E4A-84C7-13BDC87A42D3}" destId="{6E2ABE61-7A6B-EC46-AA19-C73EE89319FB}" srcOrd="0" destOrd="0" parTransId="{50D91334-C9ED-8748-8323-434B0CEF9FBC}" sibTransId="{D40F8CEC-65C4-4E49-8C9B-CE9DD3FBD037}"/>
    <dgm:cxn modelId="{3B96BB44-0AD5-ED41-8977-FBA9D31D2776}" type="presOf" srcId="{6E2ABE61-7A6B-EC46-AA19-C73EE89319FB}" destId="{B24660C7-8140-6640-BC00-CEFF6FC967D0}" srcOrd="1" destOrd="0" presId="urn:microsoft.com/office/officeart/2005/8/layout/pyramid1"/>
    <dgm:cxn modelId="{AE3ACCE8-5645-544C-829F-3291C6D327A7}" type="presOf" srcId="{0440D686-2CCB-7E4A-84C7-13BDC87A42D3}" destId="{017A06A7-51E1-7C42-8FA9-62BD86CCE7F3}" srcOrd="0" destOrd="0" presId="urn:microsoft.com/office/officeart/2005/8/layout/pyramid1"/>
    <dgm:cxn modelId="{73E52BF5-D359-834D-B720-C584C92213DC}" type="presParOf" srcId="{017A06A7-51E1-7C42-8FA9-62BD86CCE7F3}" destId="{92CCE876-CA07-C747-9CAB-3C921FAEBA42}" srcOrd="0" destOrd="0" presId="urn:microsoft.com/office/officeart/2005/8/layout/pyramid1"/>
    <dgm:cxn modelId="{CB594933-7350-8F4F-B226-7C899552A3C5}" type="presParOf" srcId="{92CCE876-CA07-C747-9CAB-3C921FAEBA42}" destId="{A364127F-8A07-614F-AE07-12C1D9324A81}" srcOrd="0" destOrd="0" presId="urn:microsoft.com/office/officeart/2005/8/layout/pyramid1"/>
    <dgm:cxn modelId="{3C2919C0-4A80-B14C-AE90-1778211B5FDF}" type="presParOf" srcId="{92CCE876-CA07-C747-9CAB-3C921FAEBA42}" destId="{B24660C7-8140-6640-BC00-CEFF6FC967D0}" srcOrd="1" destOrd="0" presId="urn:microsoft.com/office/officeart/2005/8/layout/pyramid1"/>
    <dgm:cxn modelId="{D1125053-1AF9-E044-AE66-1DB5DAEE3F3C}" type="presParOf" srcId="{017A06A7-51E1-7C42-8FA9-62BD86CCE7F3}" destId="{038DABA5-6F35-7E48-9D5E-DE63F18516D7}" srcOrd="1" destOrd="0" presId="urn:microsoft.com/office/officeart/2005/8/layout/pyramid1"/>
    <dgm:cxn modelId="{6FFEDEC6-7845-9040-9A2D-98DBD004EF90}" type="presParOf" srcId="{038DABA5-6F35-7E48-9D5E-DE63F18516D7}" destId="{9C30D8DC-42BE-4845-B9C3-A124E252EF4B}" srcOrd="0" destOrd="0" presId="urn:microsoft.com/office/officeart/2005/8/layout/pyramid1"/>
    <dgm:cxn modelId="{0117652E-1534-C747-989F-9D10E92F6C29}" type="presParOf" srcId="{038DABA5-6F35-7E48-9D5E-DE63F18516D7}" destId="{D94C20B6-A8AB-AC41-8505-AD213FEAA4E7}" srcOrd="1" destOrd="0" presId="urn:microsoft.com/office/officeart/2005/8/layout/pyramid1"/>
    <dgm:cxn modelId="{11B48EAD-6C5D-A443-96AF-A2997D7A823C}" type="presParOf" srcId="{017A06A7-51E1-7C42-8FA9-62BD86CCE7F3}" destId="{8A05A86B-4980-494E-8336-30B1F547B510}" srcOrd="2" destOrd="0" presId="urn:microsoft.com/office/officeart/2005/8/layout/pyramid1"/>
    <dgm:cxn modelId="{E5C24DB3-6F17-CF4D-8F63-2CAA1314F7AE}" type="presParOf" srcId="{8A05A86B-4980-494E-8336-30B1F547B510}" destId="{CB63B4F8-5558-5C4A-AC6A-3490B75E0079}" srcOrd="0" destOrd="0" presId="urn:microsoft.com/office/officeart/2005/8/layout/pyramid1"/>
    <dgm:cxn modelId="{27655DC2-989E-1542-882F-81753B3DC2ED}" type="presParOf" srcId="{8A05A86B-4980-494E-8336-30B1F547B510}" destId="{235647B4-72E1-EA4C-A79B-58C44191810A}" srcOrd="1" destOrd="0" presId="urn:microsoft.com/office/officeart/2005/8/layout/pyramid1"/>
    <dgm:cxn modelId="{61A38251-F6D1-7544-A022-67E962C1A09B}" type="presParOf" srcId="{017A06A7-51E1-7C42-8FA9-62BD86CCE7F3}" destId="{9E2A3775-2972-C143-84F8-A6E656984C48}" srcOrd="3" destOrd="0" presId="urn:microsoft.com/office/officeart/2005/8/layout/pyramid1"/>
    <dgm:cxn modelId="{A0213F95-4498-7441-A9D8-3C820B9B5CB2}" type="presParOf" srcId="{9E2A3775-2972-C143-84F8-A6E656984C48}" destId="{416B3B06-E5AD-A54D-8630-599787D17E63}" srcOrd="0" destOrd="0" presId="urn:microsoft.com/office/officeart/2005/8/layout/pyramid1"/>
    <dgm:cxn modelId="{CF65FCDD-7C17-A441-8D25-A1AC5384ACF9}" type="presParOf" srcId="{9E2A3775-2972-C143-84F8-A6E656984C48}" destId="{7B1AD4DF-3C17-FC42-ABF1-8AB623E758C8}" srcOrd="1" destOrd="0" presId="urn:microsoft.com/office/officeart/2005/8/layout/pyramid1"/>
    <dgm:cxn modelId="{2EB742AE-8A09-1649-9B12-8032E680DB3B}" type="presParOf" srcId="{017A06A7-51E1-7C42-8FA9-62BD86CCE7F3}" destId="{0C79C08C-8E4F-6948-A3E3-C5781EE736A7}" srcOrd="4" destOrd="0" presId="urn:microsoft.com/office/officeart/2005/8/layout/pyramid1"/>
    <dgm:cxn modelId="{48378E77-3585-8242-8397-7BB4C5E9AD65}" type="presParOf" srcId="{0C79C08C-8E4F-6948-A3E3-C5781EE736A7}" destId="{A2289C25-3867-6343-952E-4A44DA7069E8}" srcOrd="0" destOrd="0" presId="urn:microsoft.com/office/officeart/2005/8/layout/pyramid1"/>
    <dgm:cxn modelId="{7CF0C11E-15F6-6346-A781-D590D0CB8F45}" type="presParOf" srcId="{0C79C08C-8E4F-6948-A3E3-C5781EE736A7}" destId="{36BAEB94-D124-7A40-83F6-57F71CE8DA0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4127F-8A07-614F-AE07-12C1D9324A81}">
      <dsp:nvSpPr>
        <dsp:cNvPr id="0" name=""/>
        <dsp:cNvSpPr/>
      </dsp:nvSpPr>
      <dsp:spPr>
        <a:xfrm>
          <a:off x="4347873" y="0"/>
          <a:ext cx="2173936"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Social media </a:t>
          </a:r>
          <a:endParaRPr lang="en-US" sz="2400" kern="1200" dirty="0"/>
        </a:p>
      </dsp:txBody>
      <dsp:txXfrm>
        <a:off x="4347873" y="0"/>
        <a:ext cx="2173936" cy="853651"/>
      </dsp:txXfrm>
    </dsp:sp>
    <dsp:sp modelId="{9C30D8DC-42BE-4845-B9C3-A124E252EF4B}">
      <dsp:nvSpPr>
        <dsp:cNvPr id="0" name=""/>
        <dsp:cNvSpPr/>
      </dsp:nvSpPr>
      <dsp:spPr>
        <a:xfrm>
          <a:off x="3260905" y="853651"/>
          <a:ext cx="4347873"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Certification APP</a:t>
          </a:r>
          <a:endParaRPr lang="en-US" sz="2400" kern="1200" dirty="0"/>
        </a:p>
      </dsp:txBody>
      <dsp:txXfrm>
        <a:off x="4021783" y="853651"/>
        <a:ext cx="2826117" cy="853651"/>
      </dsp:txXfrm>
    </dsp:sp>
    <dsp:sp modelId="{CB63B4F8-5558-5C4A-AC6A-3490B75E0079}">
      <dsp:nvSpPr>
        <dsp:cNvPr id="0" name=""/>
        <dsp:cNvSpPr/>
      </dsp:nvSpPr>
      <dsp:spPr>
        <a:xfrm>
          <a:off x="2173936" y="1707303"/>
          <a:ext cx="6521810"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Current GI</a:t>
          </a:r>
          <a:r>
            <a:rPr lang="en-US" sz="2400" kern="1200" baseline="0" dirty="0" smtClean="0"/>
            <a:t> products</a:t>
          </a:r>
          <a:endParaRPr lang="en-US" sz="2400" kern="1200" dirty="0"/>
        </a:p>
      </dsp:txBody>
      <dsp:txXfrm>
        <a:off x="3315253" y="1707303"/>
        <a:ext cx="4239176" cy="853651"/>
      </dsp:txXfrm>
    </dsp:sp>
    <dsp:sp modelId="{416B3B06-E5AD-A54D-8630-599787D17E63}">
      <dsp:nvSpPr>
        <dsp:cNvPr id="0" name=""/>
        <dsp:cNvSpPr/>
      </dsp:nvSpPr>
      <dsp:spPr>
        <a:xfrm>
          <a:off x="1086968" y="2560954"/>
          <a:ext cx="8695747"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ISO 14000 (environment) &amp; 26000 (CSR)</a:t>
          </a:r>
          <a:endParaRPr lang="en-US" sz="2400" kern="1200" dirty="0"/>
        </a:p>
      </dsp:txBody>
      <dsp:txXfrm>
        <a:off x="2608724" y="2560954"/>
        <a:ext cx="5652235" cy="853651"/>
      </dsp:txXfrm>
    </dsp:sp>
    <dsp:sp modelId="{A2289C25-3867-6343-952E-4A44DA7069E8}">
      <dsp:nvSpPr>
        <dsp:cNvPr id="0" name=""/>
        <dsp:cNvSpPr/>
      </dsp:nvSpPr>
      <dsp:spPr>
        <a:xfrm>
          <a:off x="0" y="3414606"/>
          <a:ext cx="10869684"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smtClean="0"/>
            <a:t>UN Sustainability Development Goals</a:t>
          </a:r>
          <a:endParaRPr lang="en-US" sz="2400" kern="1200" dirty="0"/>
        </a:p>
      </dsp:txBody>
      <dsp:txXfrm>
        <a:off x="1902194" y="3414606"/>
        <a:ext cx="7065294" cy="853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4127F-8A07-614F-AE07-12C1D9324A81}">
      <dsp:nvSpPr>
        <dsp:cNvPr id="0" name=""/>
        <dsp:cNvSpPr/>
      </dsp:nvSpPr>
      <dsp:spPr>
        <a:xfrm>
          <a:off x="4347873" y="0"/>
          <a:ext cx="2173936"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Social media </a:t>
          </a:r>
          <a:endParaRPr lang="en-US" sz="2400" kern="1200" dirty="0"/>
        </a:p>
      </dsp:txBody>
      <dsp:txXfrm>
        <a:off x="4347873" y="0"/>
        <a:ext cx="2173936" cy="853651"/>
      </dsp:txXfrm>
    </dsp:sp>
    <dsp:sp modelId="{9C30D8DC-42BE-4845-B9C3-A124E252EF4B}">
      <dsp:nvSpPr>
        <dsp:cNvPr id="0" name=""/>
        <dsp:cNvSpPr/>
      </dsp:nvSpPr>
      <dsp:spPr>
        <a:xfrm>
          <a:off x="3260905" y="853651"/>
          <a:ext cx="4347873"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Standardized Curriculum</a:t>
          </a:r>
          <a:endParaRPr lang="en-US" sz="2400" kern="1200" dirty="0"/>
        </a:p>
      </dsp:txBody>
      <dsp:txXfrm>
        <a:off x="4021783" y="853651"/>
        <a:ext cx="2826117" cy="853651"/>
      </dsp:txXfrm>
    </dsp:sp>
    <dsp:sp modelId="{CB63B4F8-5558-5C4A-AC6A-3490B75E0079}">
      <dsp:nvSpPr>
        <dsp:cNvPr id="0" name=""/>
        <dsp:cNvSpPr/>
      </dsp:nvSpPr>
      <dsp:spPr>
        <a:xfrm>
          <a:off x="2173936" y="1707303"/>
          <a:ext cx="6521810"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Current GI</a:t>
          </a:r>
          <a:r>
            <a:rPr lang="en-US" sz="2400" kern="1200" baseline="0" dirty="0" smtClean="0"/>
            <a:t> products</a:t>
          </a:r>
          <a:endParaRPr lang="en-US" sz="2400" kern="1200" dirty="0"/>
        </a:p>
      </dsp:txBody>
      <dsp:txXfrm>
        <a:off x="3315253" y="1707303"/>
        <a:ext cx="4239176" cy="853651"/>
      </dsp:txXfrm>
    </dsp:sp>
    <dsp:sp modelId="{416B3B06-E5AD-A54D-8630-599787D17E63}">
      <dsp:nvSpPr>
        <dsp:cNvPr id="0" name=""/>
        <dsp:cNvSpPr/>
      </dsp:nvSpPr>
      <dsp:spPr>
        <a:xfrm>
          <a:off x="1086968" y="2560954"/>
          <a:ext cx="8695747"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ISO 14000 (environment) &amp; 26000 (CSR)</a:t>
          </a:r>
          <a:endParaRPr lang="en-US" sz="2400" kern="1200" dirty="0"/>
        </a:p>
      </dsp:txBody>
      <dsp:txXfrm>
        <a:off x="2608724" y="2560954"/>
        <a:ext cx="5652235" cy="853651"/>
      </dsp:txXfrm>
    </dsp:sp>
    <dsp:sp modelId="{A2289C25-3867-6343-952E-4A44DA7069E8}">
      <dsp:nvSpPr>
        <dsp:cNvPr id="0" name=""/>
        <dsp:cNvSpPr/>
      </dsp:nvSpPr>
      <dsp:spPr>
        <a:xfrm>
          <a:off x="0" y="3414606"/>
          <a:ext cx="10869684" cy="853651"/>
        </a:xfrm>
        <a:prstGeom prst="trapezoid">
          <a:avLst>
            <a:gd name="adj" fmla="val 1273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smtClean="0"/>
            <a:t>UN Sustainability Development Goals</a:t>
          </a:r>
          <a:endParaRPr lang="en-US" sz="2400" kern="1200" dirty="0"/>
        </a:p>
      </dsp:txBody>
      <dsp:txXfrm>
        <a:off x="1902194" y="3414606"/>
        <a:ext cx="7065294" cy="8536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BE366-6F65-7E4F-ACD6-7D1138FFF696}" type="datetimeFigureOut">
              <a:rPr lang="en-US" smtClean="0"/>
              <a:t>9/22/17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9C326-E132-CF43-B677-DB937FCBCD4A}" type="slidenum">
              <a:rPr lang="en-US" smtClean="0"/>
              <a:t>‹#›</a:t>
            </a:fld>
            <a:endParaRPr lang="en-US"/>
          </a:p>
        </p:txBody>
      </p:sp>
    </p:spTree>
    <p:extLst>
      <p:ext uri="{BB962C8B-B14F-4D97-AF65-F5344CB8AC3E}">
        <p14:creationId xmlns:p14="http://schemas.microsoft.com/office/powerpoint/2010/main" val="20123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en.wikipedia.org/wiki/Gemeinschaft_and_Gesellschaf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d.com/talks/alice_bows_larkin_we_re_too_late_to_prevent_climate_change_here_s_how_we_adapt" TargetMode="External"/><Relationship Id="rId4" Type="http://schemas.openxmlformats.org/officeDocument/2006/relationships/hyperlink" Target="http://www.ted.com/talks/susan_etlinger_what_do_we_do_with_all_this_big_data" TargetMode="External"/><Relationship Id="rId5" Type="http://schemas.openxmlformats.org/officeDocument/2006/relationships/hyperlink" Target="https://en.wikipedia.org/wiki/Johan_Huizinga" TargetMode="External"/><Relationship Id="rId6" Type="http://schemas.openxmlformats.org/officeDocument/2006/relationships/hyperlink" Target="http://www.ted.com/talks/john_hunter_on_the_world_peace_game"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9C326-E132-CF43-B677-DB937FCBCD4A}" type="slidenum">
              <a:rPr lang="en-US" smtClean="0"/>
              <a:t>1</a:t>
            </a:fld>
            <a:endParaRPr lang="en-US"/>
          </a:p>
        </p:txBody>
      </p:sp>
    </p:spTree>
    <p:extLst>
      <p:ext uri="{BB962C8B-B14F-4D97-AF65-F5344CB8AC3E}">
        <p14:creationId xmlns:p14="http://schemas.microsoft.com/office/powerpoint/2010/main" val="43982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TODO: would need a visualization here, which shows the transformation from </a:t>
            </a:r>
            <a:r>
              <a:rPr lang="en-US" dirty="0" err="1" smtClean="0"/>
              <a:t>hunter&amp;gatherer</a:t>
            </a:r>
            <a:r>
              <a:rPr lang="en-US" baseline="0" dirty="0" smtClean="0"/>
              <a:t> communities to modern societies.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German sociologist </a:t>
            </a:r>
            <a:r>
              <a:rPr lang="en-US" sz="1200" u="sng" kern="1200" dirty="0" smtClean="0">
                <a:solidFill>
                  <a:schemeClr val="tx1"/>
                </a:solidFill>
                <a:effectLst/>
                <a:latin typeface="+mn-lt"/>
                <a:ea typeface="+mn-ea"/>
                <a:cs typeface="+mn-cs"/>
                <a:hlinkClick r:id="rId3"/>
              </a:rPr>
              <a:t>Ferdinand Tönnies</a:t>
            </a:r>
            <a:r>
              <a:rPr lang="en-US" sz="1200" kern="1200" dirty="0" smtClean="0">
                <a:solidFill>
                  <a:schemeClr val="tx1"/>
                </a:solidFill>
                <a:effectLst/>
                <a:latin typeface="+mn-lt"/>
                <a:ea typeface="+mn-ea"/>
                <a:cs typeface="+mn-cs"/>
              </a:rPr>
              <a:t> used the terms </a:t>
            </a:r>
            <a:r>
              <a:rPr lang="en-US" sz="1200" i="1" kern="1200" dirty="0" err="1" smtClean="0">
                <a:solidFill>
                  <a:schemeClr val="tx1"/>
                </a:solidFill>
                <a:effectLst/>
                <a:latin typeface="+mn-lt"/>
                <a:ea typeface="+mn-ea"/>
                <a:cs typeface="+mn-cs"/>
              </a:rPr>
              <a:t>Gemeinschaft</a:t>
            </a:r>
            <a:r>
              <a:rPr lang="en-US" sz="1200" kern="1200" dirty="0" smtClean="0">
                <a:solidFill>
                  <a:schemeClr val="tx1"/>
                </a:solidFill>
                <a:effectLst/>
                <a:latin typeface="+mn-lt"/>
                <a:ea typeface="+mn-ea"/>
                <a:cs typeface="+mn-cs"/>
              </a:rPr>
              <a:t> (community) and </a:t>
            </a:r>
            <a:r>
              <a:rPr lang="en-US" sz="1200" i="1" kern="1200" dirty="0" err="1" smtClean="0">
                <a:solidFill>
                  <a:schemeClr val="tx1"/>
                </a:solidFill>
                <a:effectLst/>
                <a:latin typeface="+mn-lt"/>
                <a:ea typeface="+mn-ea"/>
                <a:cs typeface="+mn-cs"/>
              </a:rPr>
              <a:t>Gesellschaft</a:t>
            </a:r>
            <a:r>
              <a:rPr lang="en-US" sz="1200" kern="1200" dirty="0" smtClean="0">
                <a:solidFill>
                  <a:schemeClr val="tx1"/>
                </a:solidFill>
                <a:effectLst/>
                <a:latin typeface="+mn-lt"/>
                <a:ea typeface="+mn-ea"/>
                <a:cs typeface="+mn-cs"/>
              </a:rPr>
              <a:t> (society) to refer to the distinction between societies organized on the basis of kinship and tradition, on the one hand, and by specialization and self-interest, on the other. As modern societies become more urban and industrial, the former is replaced by the latter. </a:t>
            </a: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Ancient lore </a:t>
            </a:r>
            <a:r>
              <a:rPr lang="en-US" dirty="0" smtClean="0"/>
              <a:t>is the integral understanding of and ultimately surviving in an ecosystem; it was handed down from the elders in hunter &amp; gatherer communities to the next generation. As the world industrializes we have lost our local ecosystems and deal with a </a:t>
            </a:r>
            <a:r>
              <a:rPr lang="en-US" u="sng" dirty="0" smtClean="0"/>
              <a:t>global ecosystem</a:t>
            </a:r>
            <a:r>
              <a:rPr lang="en-US" dirty="0" smtClean="0"/>
              <a:t>; nobody really knows anymore how to act properly. </a:t>
            </a:r>
            <a:r>
              <a:rPr lang="en-US" dirty="0" err="1" smtClean="0"/>
              <a:t>SoC</a:t>
            </a:r>
            <a:r>
              <a:rPr lang="en-US" dirty="0" smtClean="0"/>
              <a:t> tries</a:t>
            </a:r>
            <a:r>
              <a:rPr lang="en-US" baseline="0" dirty="0" smtClean="0"/>
              <a:t> to fill this gap by combining the instruction of a standardized science based curriculum in and for interest communities (Durkheim).</a:t>
            </a:r>
            <a:endParaRPr lang="en-US" dirty="0" smtClean="0"/>
          </a:p>
          <a:p>
            <a:endParaRPr lang="en-US" dirty="0" smtClean="0"/>
          </a:p>
          <a:p>
            <a:r>
              <a:rPr lang="en-US" b="1" dirty="0" smtClean="0"/>
              <a:t>Excerpt</a:t>
            </a:r>
            <a:r>
              <a:rPr lang="en-US" b="1" baseline="0" dirty="0" smtClean="0"/>
              <a:t> from Focus – The Driver of Excellence: </a:t>
            </a:r>
            <a:r>
              <a:rPr lang="en-US" sz="1200" b="1" kern="1200" dirty="0" smtClean="0">
                <a:solidFill>
                  <a:schemeClr val="tx1"/>
                </a:solidFill>
                <a:effectLst/>
                <a:latin typeface="+mn-lt"/>
                <a:ea typeface="+mn-ea"/>
                <a:cs typeface="+mn-cs"/>
              </a:rPr>
              <a:t>Chapter 13 – System Blindness </a:t>
            </a:r>
            <a:r>
              <a:rPr lang="en-US" sz="1200" b="0" kern="1200" dirty="0" smtClean="0">
                <a:solidFill>
                  <a:schemeClr val="tx1"/>
                </a:solidFill>
                <a:effectLst/>
                <a:latin typeface="+mn-lt"/>
                <a:ea typeface="+mn-ea"/>
                <a:cs typeface="+mn-cs"/>
              </a:rPr>
              <a:t>[must</a:t>
            </a:r>
            <a:r>
              <a:rPr lang="en-US" sz="1200" b="0" kern="1200" baseline="0" dirty="0" smtClean="0">
                <a:solidFill>
                  <a:schemeClr val="tx1"/>
                </a:solidFill>
                <a:effectLst/>
                <a:latin typeface="+mn-lt"/>
                <a:ea typeface="+mn-ea"/>
                <a:cs typeface="+mn-cs"/>
              </a:rPr>
              <a:t> read for presenter &amp; instructor</a:t>
            </a:r>
            <a:r>
              <a:rPr lang="en-US" sz="1200" b="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Such lore, handed down for generations from elders to the young, exemplifies the local knowledge that native peoples everywhere have relied on to survive in their particular ecological niche, letting them get basics like food, safety, clothing, and shelter. </a:t>
            </a:r>
          </a:p>
          <a:p>
            <a:r>
              <a:rPr lang="en-US" sz="1200" kern="1200" dirty="0" smtClean="0">
                <a:solidFill>
                  <a:schemeClr val="tx1"/>
                </a:solidFill>
                <a:effectLst/>
                <a:latin typeface="+mn-lt"/>
                <a:ea typeface="+mn-ea"/>
                <a:cs typeface="+mn-cs"/>
              </a:rPr>
              <a:t>Through human history, system awareness – detecting and mapping the patterns and order that lie hidden within the chaos of the natural world – has been propelled by this urgent survival imperative for native peoples to understand their local ecosystems. They must know what plants are toxic, which nourish or heal; where to get drinking water and where to gather herbs and find food; how to read the signs of seasonal change. </a:t>
            </a:r>
          </a:p>
          <a:p>
            <a:r>
              <a:rPr lang="en-US" sz="1200" kern="1200" dirty="0" smtClean="0">
                <a:solidFill>
                  <a:schemeClr val="tx1"/>
                </a:solidFill>
                <a:effectLst/>
                <a:latin typeface="+mn-lt"/>
                <a:ea typeface="+mn-ea"/>
                <a:cs typeface="+mn-cs"/>
              </a:rPr>
              <a:t>Here’s the catch. We are prepared by our biology to eat and sleep, mate and nurture, flight-or-flee, and exhibit all the other built-in survival responses in the human repertoire. But as we’ve seen, there are no neural systems dedicated to understanding the larger systems within which all this occurs.</a:t>
            </a:r>
          </a:p>
          <a:p>
            <a:r>
              <a:rPr lang="en-US" sz="1200" kern="1200" dirty="0" smtClean="0">
                <a:solidFill>
                  <a:schemeClr val="tx1"/>
                </a:solidFill>
                <a:effectLst/>
                <a:latin typeface="+mn-lt"/>
                <a:ea typeface="+mn-ea"/>
                <a:cs typeface="+mn-cs"/>
              </a:rPr>
              <a:t>Systems are, at first glance, invisible to our brain – we have no direct perception of any of the multitude of systems that dictate the realities of our lives. We understand them indirectly, through mental models (the meanings of wave swells, constellations, and the flight of seabirds are each such models) and take action based on those models. The more grounded in data those models are, the more effective our interventions (for example, a rocket to an asteroid). The less grounded in data, the less effective they will be (much education policy).</a:t>
            </a:r>
          </a:p>
          <a:p>
            <a:r>
              <a:rPr lang="en-US" sz="1200" kern="1200" dirty="0" smtClean="0">
                <a:solidFill>
                  <a:schemeClr val="tx1"/>
                </a:solidFill>
                <a:effectLst/>
                <a:latin typeface="+mn-lt"/>
                <a:ea typeface="+mn-ea"/>
                <a:cs typeface="+mn-cs"/>
              </a:rPr>
              <a:t>This lore stems from hard-learned lessons that become distributed knowledge, shared among a people, such as the healing property of specific herbs. And older generations pass on this accumulated lore to the younger. (GI app &gt; green lore &gt; must be transformed into a big data app). […] Much of the loss of native lore is due to acculturations and colonization, and governments marginalizing native wisdom.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invention of culture was a huge innovation for homo sapiens: creating language and a shared cognitive web of understanding that transcends any individual’s knowledge and life span – and that can be drawn on as needed and passed on to new generations. Cultures divide up expertise: there are midwives and healers, warriors and builders, farmers and weavers. Each of these domains of expertise can be shared, and those who hold the deepest reservoir of understanding in each are the guides and teachers for others. </a:t>
            </a:r>
          </a:p>
          <a:p>
            <a:r>
              <a:rPr lang="en-US" sz="1200" kern="1200" dirty="0" smtClean="0">
                <a:solidFill>
                  <a:schemeClr val="tx1"/>
                </a:solidFill>
                <a:effectLst/>
                <a:latin typeface="+mn-lt"/>
                <a:ea typeface="+mn-ea"/>
                <a:cs typeface="+mn-cs"/>
              </a:rPr>
              <a:t>Native lore has been a crucial part of our social evolution, the way cultures pass down their wisdom though time. Primitive bands in early evolution would have thrived or died depending on their collective intelligence in reading the local ecosystem: to anticipate key moments for planting, harvesting, and the like – and so the first calendars came into being. </a:t>
            </a:r>
          </a:p>
          <a:p>
            <a:r>
              <a:rPr lang="en-US" sz="1200" kern="1200" dirty="0" smtClean="0">
                <a:solidFill>
                  <a:schemeClr val="tx1"/>
                </a:solidFill>
                <a:effectLst/>
                <a:latin typeface="+mn-lt"/>
                <a:ea typeface="+mn-ea"/>
                <a:cs typeface="+mn-cs"/>
              </a:rPr>
              <a:t>But modernity has provided machines to take the place of such lore – compasses, navigational guides, and, eventually, online maps – native people have joined everyone else in relying on them, forgetting their local lore, like </a:t>
            </a:r>
            <a:r>
              <a:rPr lang="en-US" sz="1200" kern="1200" dirty="0" err="1" smtClean="0">
                <a:solidFill>
                  <a:schemeClr val="tx1"/>
                </a:solidFill>
                <a:effectLst/>
                <a:latin typeface="+mn-lt"/>
                <a:ea typeface="+mn-ea"/>
                <a:cs typeface="+mn-cs"/>
              </a:rPr>
              <a:t>wayfinding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Ecological intelligence can vanish from collective memory within a generation as the forms for passing it on vanish. […] Lindsay – an anthropologist raised by native healers in Hawaii – told me, “I was taught by my elders that when you go into the forest to pick flowers for making leis or plants for medicine, you only take a few blossoms or leaves from each limb. When you’re done, the forest should look like you had never been there. Today kids often go in with plastic bags and break off branches.” </a:t>
            </a:r>
          </a:p>
          <a:p>
            <a:r>
              <a:rPr lang="en-US" sz="1200" kern="1200" dirty="0" smtClean="0">
                <a:solidFill>
                  <a:schemeClr val="tx1"/>
                </a:solidFill>
                <a:effectLst/>
                <a:latin typeface="+mn-lt"/>
                <a:ea typeface="+mn-ea"/>
                <a:cs typeface="+mn-cs"/>
              </a:rPr>
              <a:t>This obliviousness to the systems around us has long puzzled me, particularly as I’ve investigated our collective cluelessness in the face of a threat to our species survival posed by our daily doings. We seem curiously unable to perceive in a way that leads us to prevent the adverse consequences of human systems, such as those for industry and commerce.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Much of the time people attribute what happens to them to events close in time and space, when in reality it’s the result of the dynamics of the larger system within which they are embedded. </a:t>
            </a:r>
          </a:p>
          <a:p>
            <a:r>
              <a:rPr lang="en-US" sz="1200" kern="1200" dirty="0" smtClean="0">
                <a:solidFill>
                  <a:schemeClr val="tx1"/>
                </a:solidFill>
                <a:effectLst/>
                <a:latin typeface="+mn-lt"/>
                <a:ea typeface="+mn-ea"/>
                <a:cs typeface="+mn-cs"/>
              </a:rPr>
              <a:t>The problem gets compounded by what’s called the “illusion of explanatory depth”, where we feel confidence in our understanding of a complex system, but in reality have just superficial knowledge. Try to explain in depth how an electric grid operates or why increasing atmospheric carbon dioxide ups the energy in storms, and the illusory nature or our systems understanding becomes clearer. </a:t>
            </a:r>
          </a:p>
          <a:p>
            <a:r>
              <a:rPr lang="en-US" sz="1200" kern="1200" dirty="0" smtClean="0">
                <a:solidFill>
                  <a:schemeClr val="tx1"/>
                </a:solidFill>
                <a:effectLst/>
                <a:latin typeface="+mn-lt"/>
                <a:ea typeface="+mn-ea"/>
                <a:cs typeface="+mn-cs"/>
              </a:rPr>
              <a:t>In addition to mismatches of our mental models and the systems they presume to map, there are even more profound predicaments: our perceptual and emotional systems are all but blind to them. The human brain was molded by what helped us and our forerunners survive in the wild, particularly in the Pleistocene geological epoch (roughly from 2 million years ago to about 12k years ago, when there was the rise of agriculture). </a:t>
            </a:r>
          </a:p>
          <a:p>
            <a:r>
              <a:rPr lang="en-US" sz="1200" kern="1200" dirty="0" smtClean="0">
                <a:solidFill>
                  <a:schemeClr val="tx1"/>
                </a:solidFill>
                <a:effectLst/>
                <a:latin typeface="+mn-lt"/>
                <a:ea typeface="+mn-ea"/>
                <a:cs typeface="+mn-cs"/>
              </a:rPr>
              <a:t>We are finely tuned to a rustling in the leaves that may signal a stalking tiger. But we have no perceptual apparatus that can sense the thinning of the atmosphere’s ozone layer, nor the carcinogens in the particulates we breathe on a smoggy day. Both can eventually be fatal, but our brain has no direct radar for these threats.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not just perceptual mistuning. If our emotional circuitry (particularly the amygdala, the trigger point for the fight-or-flight response perceives an immediate threat it will flood us with hormones like cortisol and adrenaline, which ready us to hit or run. But this does not happen if we hear of potential dangers that might emerge in years or centuries to come; the amygdala hardly blinks. </a:t>
            </a:r>
          </a:p>
          <a:p>
            <a:r>
              <a:rPr lang="en-US" sz="1200" kern="1200" dirty="0" smtClean="0">
                <a:solidFill>
                  <a:schemeClr val="tx1"/>
                </a:solidFill>
                <a:effectLst/>
                <a:latin typeface="+mn-lt"/>
                <a:ea typeface="+mn-ea"/>
                <a:cs typeface="+mn-cs"/>
              </a:rPr>
              <a:t>The amygdala’s circuitry, concentrated in the middle of the brain, operates automatically, bottom-up. We rely on it to be on the alert for dangers and tell us what we need to pay urgent attention to. But our automatic circuitry, usually so reliable in guiding our attention, have no perceptual apparatus or emotional loading for systems and their dangers. They draw a blank. </a:t>
            </a:r>
          </a:p>
          <a:p>
            <a:r>
              <a:rPr lang="en-US" sz="1200" kern="1200" dirty="0" smtClean="0">
                <a:solidFill>
                  <a:schemeClr val="tx1"/>
                </a:solidFill>
                <a:effectLst/>
                <a:latin typeface="+mn-lt"/>
                <a:ea typeface="+mn-ea"/>
                <a:cs typeface="+mn-cs"/>
              </a:rPr>
              <a:t>“Its easier to override an automatic, bottom-up response with top down reasoning than it is to deal with the complete absence of a signal,” Columbia University psychologist </a:t>
            </a:r>
            <a:r>
              <a:rPr lang="en-US" sz="1200" kern="1200" dirty="0" err="1" smtClean="0">
                <a:solidFill>
                  <a:schemeClr val="tx1"/>
                </a:solidFill>
                <a:effectLst/>
                <a:latin typeface="+mn-lt"/>
                <a:ea typeface="+mn-ea"/>
                <a:cs typeface="+mn-cs"/>
              </a:rPr>
              <a:t>Elke</a:t>
            </a:r>
            <a:r>
              <a:rPr lang="en-US" sz="1200" kern="1200" dirty="0" smtClean="0">
                <a:solidFill>
                  <a:schemeClr val="tx1"/>
                </a:solidFill>
                <a:effectLst/>
                <a:latin typeface="+mn-lt"/>
                <a:ea typeface="+mn-ea"/>
                <a:cs typeface="+mn-cs"/>
              </a:rPr>
              <a:t> Weber observes. “But that’s the situation when it comes to dealing with the environment. There’s nothing here in the Hudson Valley on this lovely summer day to tell me the planet is warming.” […] But unless you live in the Maldives or Bangladesh, it seems far away. The dimension of time is a huge problem – if the pace of global warming were accelerated to a few years instead of over centuries, people would pay more attention. But it’s like the national debt: I’ll leave it to my grandchildren – I am sure they’ll think of some solution.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one time, the survival of human groups depended on ecological attunement. Today we have the luxury of living well using artificial aids. Or seem to have the luxury. For the same attitudes that have made us reliant on technology have lulled us into indifference to the state of the natural world – at our peril. [&gt; </a:t>
            </a:r>
            <a:r>
              <a:rPr lang="en-US" sz="1200" kern="1200" dirty="0" err="1" smtClean="0">
                <a:solidFill>
                  <a:schemeClr val="tx1"/>
                </a:solidFill>
                <a:effectLst/>
                <a:latin typeface="+mn-lt"/>
                <a:ea typeface="+mn-ea"/>
                <a:cs typeface="+mn-cs"/>
              </a:rPr>
              <a:t>Belphegor</a:t>
            </a:r>
            <a:r>
              <a:rPr lang="en-US" sz="1200" kern="1200" dirty="0" smtClean="0">
                <a:solidFill>
                  <a:schemeClr val="tx1"/>
                </a:solidFill>
                <a:effectLst/>
                <a:latin typeface="+mn-lt"/>
                <a:ea typeface="+mn-ea"/>
                <a:cs typeface="+mn-cs"/>
              </a:rPr>
              <a:t>] So to meet the challenges of impending (global) system collapse we need what amounts to a prosthesis of the mind. [&gt; GI app]</a:t>
            </a:r>
          </a:p>
          <a:p>
            <a:endParaRPr lang="en-US" dirty="0" smtClean="0"/>
          </a:p>
        </p:txBody>
      </p:sp>
      <p:sp>
        <p:nvSpPr>
          <p:cNvPr id="4" name="Slide Number Placeholder 3"/>
          <p:cNvSpPr>
            <a:spLocks noGrp="1"/>
          </p:cNvSpPr>
          <p:nvPr>
            <p:ph type="sldNum" sz="quarter" idx="10"/>
          </p:nvPr>
        </p:nvSpPr>
        <p:spPr/>
        <p:txBody>
          <a:bodyPr/>
          <a:lstStyle/>
          <a:p>
            <a:fld id="{787FAEAA-8993-4284-A4F7-647CC955B7DE}" type="slidenum">
              <a:rPr lang="en-US" smtClean="0"/>
              <a:t>15</a:t>
            </a:fld>
            <a:endParaRPr lang="en-US"/>
          </a:p>
        </p:txBody>
      </p:sp>
    </p:spTree>
    <p:extLst>
      <p:ext uri="{BB962C8B-B14F-4D97-AF65-F5344CB8AC3E}">
        <p14:creationId xmlns:p14="http://schemas.microsoft.com/office/powerpoint/2010/main" val="196382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TODO: design a module</a:t>
            </a:r>
            <a:r>
              <a:rPr lang="en-US" baseline="0" dirty="0" smtClean="0"/>
              <a:t> overview for external </a:t>
            </a:r>
            <a:r>
              <a:rPr lang="en-US" baseline="0" dirty="0" err="1" smtClean="0"/>
              <a:t>presenation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87FAEAA-8993-4284-A4F7-647CC955B7DE}" type="slidenum">
              <a:rPr lang="en-US" smtClean="0"/>
              <a:t>17</a:t>
            </a:fld>
            <a:endParaRPr lang="en-US"/>
          </a:p>
        </p:txBody>
      </p:sp>
    </p:spTree>
    <p:extLst>
      <p:ext uri="{BB962C8B-B14F-4D97-AF65-F5344CB8AC3E}">
        <p14:creationId xmlns:p14="http://schemas.microsoft.com/office/powerpoint/2010/main" val="92648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Through establishing</a:t>
            </a:r>
            <a:r>
              <a:rPr lang="en-US" baseline="0" dirty="0" smtClean="0"/>
              <a:t> GI communities all over the planet = personal, organizational and </a:t>
            </a:r>
            <a:r>
              <a:rPr lang="en-US" baseline="0" dirty="0" err="1" smtClean="0"/>
              <a:t>transgenerational</a:t>
            </a:r>
            <a:endParaRPr lang="en-US" baseline="0" dirty="0" smtClean="0"/>
          </a:p>
          <a:p>
            <a:r>
              <a:rPr lang="en-US" baseline="0" dirty="0" smtClean="0"/>
              <a:t>2. In society through an MOOC format like Khan Academy, </a:t>
            </a:r>
            <a:r>
              <a:rPr lang="en-US" baseline="0" dirty="0" err="1" smtClean="0"/>
              <a:t>EdX</a:t>
            </a:r>
            <a:r>
              <a:rPr lang="en-US" baseline="0" dirty="0" smtClean="0"/>
              <a:t>, etc. </a:t>
            </a:r>
          </a:p>
          <a:p>
            <a:endParaRPr lang="en-US" baseline="0" dirty="0" smtClean="0"/>
          </a:p>
          <a:p>
            <a:r>
              <a:rPr lang="en-US" baseline="0" dirty="0" smtClean="0"/>
              <a:t>Mention example of Microsoft </a:t>
            </a:r>
            <a:r>
              <a:rPr lang="en-US" baseline="0" dirty="0" err="1" smtClean="0"/>
              <a:t>Enyclopedia</a:t>
            </a:r>
            <a:r>
              <a:rPr lang="en-US" baseline="0" dirty="0" smtClean="0"/>
              <a:t> and Wikipedia – way forward it open source and FOC</a:t>
            </a:r>
          </a:p>
        </p:txBody>
      </p:sp>
      <p:sp>
        <p:nvSpPr>
          <p:cNvPr id="4" name="Slide Number Placeholder 3"/>
          <p:cNvSpPr>
            <a:spLocks noGrp="1"/>
          </p:cNvSpPr>
          <p:nvPr>
            <p:ph type="sldNum" sz="quarter" idx="10"/>
          </p:nvPr>
        </p:nvSpPr>
        <p:spPr/>
        <p:txBody>
          <a:bodyPr/>
          <a:lstStyle/>
          <a:p>
            <a:fld id="{787FAEAA-8993-4284-A4F7-647CC955B7DE}" type="slidenum">
              <a:rPr lang="en-US" smtClean="0"/>
              <a:t>19</a:t>
            </a:fld>
            <a:endParaRPr lang="en-US"/>
          </a:p>
        </p:txBody>
      </p:sp>
    </p:spTree>
    <p:extLst>
      <p:ext uri="{BB962C8B-B14F-4D97-AF65-F5344CB8AC3E}">
        <p14:creationId xmlns:p14="http://schemas.microsoft.com/office/powerpoint/2010/main" val="208913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Identification of current products &gt; realizing that they have built a strong brand and loyal followership, but are hard to scale up because of increasing competition; and because GI would have to deal despite low margins with all the hassle all other for profit companies have to deal with: customer acquisition, market segmentation &gt; lots of pull power required </a:t>
            </a:r>
          </a:p>
          <a:p>
            <a:pPr lvl="0"/>
            <a:r>
              <a:rPr lang="en-US" sz="1200" kern="1200" dirty="0" smtClean="0">
                <a:solidFill>
                  <a:schemeClr val="tx1"/>
                </a:solidFill>
                <a:effectLst/>
                <a:latin typeface="+mn-lt"/>
                <a:ea typeface="+mn-ea"/>
                <a:cs typeface="+mn-cs"/>
              </a:rPr>
              <a:t>Certification of people instead of buildings has come up to lift GI into a </a:t>
            </a:r>
            <a:r>
              <a:rPr lang="en-US" sz="1200" kern="1200" dirty="0" err="1" smtClean="0">
                <a:solidFill>
                  <a:schemeClr val="tx1"/>
                </a:solidFill>
                <a:effectLst/>
                <a:latin typeface="+mn-lt"/>
                <a:ea typeface="+mn-ea"/>
                <a:cs typeface="+mn-cs"/>
              </a:rPr>
              <a:t>metalevel</a:t>
            </a:r>
            <a:r>
              <a:rPr lang="en-US" sz="1200" kern="1200" dirty="0" smtClean="0">
                <a:solidFill>
                  <a:schemeClr val="tx1"/>
                </a:solidFill>
                <a:effectLst/>
                <a:latin typeface="+mn-lt"/>
                <a:ea typeface="+mn-ea"/>
                <a:cs typeface="+mn-cs"/>
              </a:rPr>
              <a:t> were it can’t be touched by competition respectively can play the function of a hub which &gt; the main obstacle is here that certifications and standards will easily get into conflict with governments, in particular in China, which has a monopoly thereon.</a:t>
            </a:r>
          </a:p>
          <a:p>
            <a:pPr lvl="0"/>
            <a:r>
              <a:rPr lang="en-US" sz="1200" kern="1200" dirty="0" smtClean="0">
                <a:solidFill>
                  <a:schemeClr val="tx1"/>
                </a:solidFill>
                <a:effectLst/>
                <a:latin typeface="+mn-lt"/>
                <a:ea typeface="+mn-ea"/>
                <a:cs typeface="+mn-cs"/>
              </a:rPr>
              <a:t>Sustainability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as final conclusion, because from economic, psychological, philosophical and neurological perspective it is what is needed now a what will most likely work &gt; all information is pushed to GI; crowdsourcing</a:t>
            </a:r>
          </a:p>
          <a:p>
            <a:pPr lvl="0"/>
            <a:r>
              <a:rPr lang="en-US" sz="1200" kern="1200" dirty="0" smtClean="0">
                <a:solidFill>
                  <a:schemeClr val="tx1"/>
                </a:solidFill>
                <a:effectLst/>
                <a:latin typeface="+mn-lt"/>
                <a:ea typeface="+mn-ea"/>
                <a:cs typeface="+mn-cs"/>
              </a:rPr>
              <a:t>TBD: organize GI not like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but like Wikipedia (explain encyclopedia Britannica case) and paramount: provide a platform</a:t>
            </a:r>
            <a:r>
              <a:rPr lang="en-US" sz="1200" kern="1200" baseline="0" dirty="0" smtClean="0">
                <a:solidFill>
                  <a:schemeClr val="tx1"/>
                </a:solidFill>
                <a:effectLst/>
                <a:latin typeface="+mn-lt"/>
                <a:ea typeface="+mn-ea"/>
                <a:cs typeface="+mn-cs"/>
              </a:rPr>
              <a:t> from which others can navigate and where everybody can contribute – that is the success key of </a:t>
            </a:r>
            <a:r>
              <a:rPr lang="en-US" sz="1200" kern="1200" baseline="0" dirty="0" err="1" smtClean="0">
                <a:solidFill>
                  <a:schemeClr val="tx1"/>
                </a:solidFill>
                <a:effectLst/>
                <a:latin typeface="+mn-lt"/>
                <a:ea typeface="+mn-ea"/>
                <a:cs typeface="+mn-cs"/>
              </a:rPr>
              <a:t>wikipedia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tencent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facebook</a:t>
            </a:r>
            <a:r>
              <a:rPr lang="en-US" sz="1200" kern="1200" baseline="0" dirty="0" smtClean="0">
                <a:solidFill>
                  <a:schemeClr val="tx1"/>
                </a:solidFill>
                <a:effectLst/>
                <a:latin typeface="+mn-lt"/>
                <a:ea typeface="+mn-ea"/>
                <a:cs typeface="+mn-cs"/>
              </a:rPr>
              <a:t>, etc.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79C326-E132-CF43-B677-DB937FCBCD4A}" type="slidenum">
              <a:rPr lang="en-US" smtClean="0"/>
              <a:t>20</a:t>
            </a:fld>
            <a:endParaRPr lang="en-US"/>
          </a:p>
        </p:txBody>
      </p:sp>
    </p:spTree>
    <p:extLst>
      <p:ext uri="{BB962C8B-B14F-4D97-AF65-F5344CB8AC3E}">
        <p14:creationId xmlns:p14="http://schemas.microsoft.com/office/powerpoint/2010/main" val="159781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Sources:</a:t>
            </a:r>
            <a:r>
              <a:rPr lang="en-US" baseline="0" dirty="0" smtClean="0"/>
              <a:t> </a:t>
            </a:r>
          </a:p>
          <a:p>
            <a:pPr marL="228600" indent="-228600">
              <a:buFont typeface="+mj-lt"/>
              <a:buAutoNum type="arabicPeriod"/>
            </a:pPr>
            <a:r>
              <a:rPr lang="en-US" baseline="0" dirty="0" smtClean="0"/>
              <a:t>Climate researcher Alice Bows-Larkin: </a:t>
            </a:r>
            <a:r>
              <a:rPr lang="en-US" sz="1200" u="sng" kern="1200" dirty="0" smtClean="0">
                <a:solidFill>
                  <a:schemeClr val="tx1"/>
                </a:solidFill>
                <a:effectLst/>
                <a:latin typeface="+mn-lt"/>
                <a:ea typeface="+mn-ea"/>
                <a:cs typeface="+mn-cs"/>
                <a:hlinkClick r:id="rId3"/>
              </a:rPr>
              <a:t>https://www.ted.com/talks/alice_bows_larkin_we_re_too_late_to_prevent_climate_change_here_s_how_we_adapt</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baseline="0" dirty="0" smtClean="0"/>
              <a:t>Educator Ken Robinson: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Educator Neil Postman: Amusing Ourselves to Death; Huxley: Animal Farm; Data analyst Susan </a:t>
            </a:r>
            <a:r>
              <a:rPr lang="en-US" baseline="0" dirty="0" err="1" smtClean="0"/>
              <a:t>Etlinger</a:t>
            </a:r>
            <a:r>
              <a:rPr lang="en-US" baseline="0" dirty="0" smtClean="0"/>
              <a:t>: </a:t>
            </a:r>
            <a:r>
              <a:rPr lang="en-US" sz="1200" u="sng" kern="1200" dirty="0" smtClean="0">
                <a:solidFill>
                  <a:schemeClr val="tx1"/>
                </a:solidFill>
                <a:effectLst/>
                <a:latin typeface="+mn-lt"/>
                <a:ea typeface="+mn-ea"/>
                <a:cs typeface="+mn-cs"/>
                <a:hlinkClick r:id="rId4"/>
              </a:rPr>
              <a:t>http://www.ted.com/talks/susan_etlinger_what_do_we_do_with_all_this_big_data</a:t>
            </a:r>
            <a:r>
              <a:rPr lang="en-US" sz="1200" kern="1200" dirty="0" smtClean="0">
                <a:solidFill>
                  <a:schemeClr val="tx1"/>
                </a:solidFill>
                <a:effectLst/>
                <a:latin typeface="+mn-lt"/>
                <a:ea typeface="+mn-ea"/>
                <a:cs typeface="+mn-cs"/>
              </a:rPr>
              <a:t> </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Robert Bly: Iron John; </a:t>
            </a:r>
            <a:r>
              <a:rPr lang="en-US" sz="1200" u="sng" kern="1200" dirty="0" smtClean="0">
                <a:solidFill>
                  <a:schemeClr val="tx1"/>
                </a:solidFill>
                <a:effectLst/>
                <a:latin typeface="+mn-lt"/>
                <a:ea typeface="+mn-ea"/>
                <a:cs typeface="+mn-cs"/>
                <a:hlinkClick r:id="rId5"/>
              </a:rPr>
              <a:t>Johan Huizinga</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Homo </a:t>
            </a:r>
            <a:r>
              <a:rPr lang="en-US" sz="1200" u="none" kern="1200" baseline="0" dirty="0" err="1" smtClean="0">
                <a:solidFill>
                  <a:schemeClr val="tx1"/>
                </a:solidFill>
                <a:effectLst/>
                <a:latin typeface="+mn-lt"/>
                <a:ea typeface="+mn-ea"/>
                <a:cs typeface="+mn-cs"/>
              </a:rPr>
              <a:t>Ludens</a:t>
            </a:r>
            <a:r>
              <a:rPr lang="en-US" sz="1200" u="none" kern="1200" baseline="0" dirty="0" smtClean="0">
                <a:solidFill>
                  <a:schemeClr val="tx1"/>
                </a:solidFill>
                <a:effectLst/>
                <a:latin typeface="+mn-lt"/>
                <a:ea typeface="+mn-ea"/>
                <a:cs typeface="+mn-cs"/>
              </a:rPr>
              <a:t>; teacher John Hunter: </a:t>
            </a:r>
            <a:r>
              <a:rPr lang="en-US" sz="1200" u="sng" kern="1200" dirty="0" smtClean="0">
                <a:solidFill>
                  <a:schemeClr val="tx1"/>
                </a:solidFill>
                <a:effectLst/>
                <a:latin typeface="+mn-lt"/>
                <a:ea typeface="+mn-ea"/>
                <a:cs typeface="+mn-cs"/>
                <a:hlinkClick r:id="rId6"/>
              </a:rPr>
              <a:t>http://www.ted.com/talks/john_hunter_on_the_world_peace_game</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Daniel </a:t>
            </a:r>
            <a:r>
              <a:rPr lang="en-US" baseline="0" dirty="0" err="1" smtClean="0"/>
              <a:t>Goleman</a:t>
            </a:r>
            <a:r>
              <a:rPr lang="en-US" baseline="0" dirty="0" smtClean="0"/>
              <a:t>: Focus – The Driver of Excellence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Daniel </a:t>
            </a:r>
            <a:r>
              <a:rPr lang="en-US" baseline="0" dirty="0" err="1" smtClean="0"/>
              <a:t>Goleman</a:t>
            </a:r>
            <a:r>
              <a:rPr lang="en-US" baseline="0" dirty="0" smtClean="0"/>
              <a:t>: Focus – The Driver of Excellence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Integral education is trans-generational and analogue as opposed to industrial education which separates humans according</a:t>
            </a:r>
            <a:r>
              <a:rPr lang="en-US" baseline="0" dirty="0" smtClean="0"/>
              <a:t> to DOM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479C326-E132-CF43-B677-DB937FCBCD4A}" type="slidenum">
              <a:rPr lang="en-US" smtClean="0"/>
              <a:t>3</a:t>
            </a:fld>
            <a:endParaRPr lang="en-US"/>
          </a:p>
        </p:txBody>
      </p:sp>
    </p:spTree>
    <p:extLst>
      <p:ext uri="{BB962C8B-B14F-4D97-AF65-F5344CB8AC3E}">
        <p14:creationId xmlns:p14="http://schemas.microsoft.com/office/powerpoint/2010/main" val="15835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9C326-E132-CF43-B677-DB937FCBCD4A}" type="slidenum">
              <a:rPr lang="en-US" smtClean="0"/>
              <a:t>6</a:t>
            </a:fld>
            <a:endParaRPr lang="en-US"/>
          </a:p>
        </p:txBody>
      </p:sp>
    </p:spTree>
    <p:extLst>
      <p:ext uri="{BB962C8B-B14F-4D97-AF65-F5344CB8AC3E}">
        <p14:creationId xmlns:p14="http://schemas.microsoft.com/office/powerpoint/2010/main" val="138498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Explain the CSR struggle</a:t>
            </a:r>
            <a:r>
              <a:rPr lang="en-US" baseline="0" dirty="0" smtClean="0"/>
              <a:t> with 2 examples: </a:t>
            </a:r>
          </a:p>
          <a:p>
            <a:pPr marL="228600" indent="-228600">
              <a:buAutoNum type="arabicPeriod"/>
            </a:pPr>
            <a:r>
              <a:rPr lang="en-US" baseline="0" dirty="0" smtClean="0"/>
              <a:t>Company Y runs autism support project (i.e. company Y offers an additional CSR product): value proposition is a first-stop support platform; customer segment are affected families; revenue stream comes almost entirely from service provider (= company Y), not from customer</a:t>
            </a:r>
          </a:p>
          <a:p>
            <a:pPr marL="228600" indent="-228600">
              <a:buAutoNum type="arabicPeriod"/>
            </a:pPr>
            <a:r>
              <a:rPr lang="en-US" baseline="0" dirty="0" smtClean="0"/>
              <a:t>Company X runs </a:t>
            </a:r>
            <a:r>
              <a:rPr lang="en-US" baseline="0" dirty="0" err="1" smtClean="0"/>
              <a:t>SoC</a:t>
            </a:r>
            <a:r>
              <a:rPr lang="en-US" baseline="0" dirty="0" smtClean="0"/>
              <a:t> curriculum: value proposition is employee retention AND benefits to society at large; customer </a:t>
            </a:r>
            <a:endParaRPr lang="en-US" dirty="0" smtClean="0"/>
          </a:p>
          <a:p>
            <a:pPr lvl="0">
              <a:spcBef>
                <a:spcPts val="0"/>
              </a:spcBef>
              <a:buNone/>
            </a:pPr>
            <a:endParaRPr dirty="0"/>
          </a:p>
        </p:txBody>
      </p:sp>
    </p:spTree>
    <p:extLst>
      <p:ext uri="{BB962C8B-B14F-4D97-AF65-F5344CB8AC3E}">
        <p14:creationId xmlns:p14="http://schemas.microsoft.com/office/powerpoint/2010/main" val="13083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SoC</a:t>
            </a:r>
            <a:r>
              <a:rPr lang="en-US" baseline="0" dirty="0" smtClean="0"/>
              <a:t> is perceived as a product which the business provides to its internal customers = employees the same logic can be applied.</a:t>
            </a:r>
          </a:p>
          <a:p>
            <a:r>
              <a:rPr lang="en-US" baseline="0" dirty="0" smtClean="0"/>
              <a:t>Employees pay with their time and loyalty; the business with its investment in </a:t>
            </a:r>
            <a:r>
              <a:rPr lang="en-US" baseline="0" dirty="0" err="1" smtClean="0"/>
              <a:t>SoC</a:t>
            </a:r>
            <a:endParaRPr lang="en-US" dirty="0"/>
          </a:p>
        </p:txBody>
      </p:sp>
      <p:sp>
        <p:nvSpPr>
          <p:cNvPr id="4" name="Slide Number Placeholder 3"/>
          <p:cNvSpPr>
            <a:spLocks noGrp="1"/>
          </p:cNvSpPr>
          <p:nvPr>
            <p:ph type="sldNum" sz="quarter" idx="10"/>
          </p:nvPr>
        </p:nvSpPr>
        <p:spPr/>
        <p:txBody>
          <a:bodyPr/>
          <a:lstStyle/>
          <a:p>
            <a:fld id="{3479C326-E132-CF43-B677-DB937FCBCD4A}" type="slidenum">
              <a:rPr lang="en-US" smtClean="0"/>
              <a:t>8</a:t>
            </a:fld>
            <a:endParaRPr lang="en-US"/>
          </a:p>
        </p:txBody>
      </p:sp>
    </p:spTree>
    <p:extLst>
      <p:ext uri="{BB962C8B-B14F-4D97-AF65-F5344CB8AC3E}">
        <p14:creationId xmlns:p14="http://schemas.microsoft.com/office/powerpoint/2010/main" val="189011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6782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Identification of current products &gt; realizing that they have built a strong brand and loyal followership, but are hard to scale up because of increasing competition; and because GI would have to deal despite low margins with all the hassle all other for profit companies have to deal with: customer acquisition, market segmentation &gt; lots of pull power required </a:t>
            </a:r>
          </a:p>
          <a:p>
            <a:pPr lvl="0"/>
            <a:r>
              <a:rPr lang="en-US" sz="1200" kern="1200" dirty="0" smtClean="0">
                <a:solidFill>
                  <a:schemeClr val="tx1"/>
                </a:solidFill>
                <a:effectLst/>
                <a:latin typeface="+mn-lt"/>
                <a:ea typeface="+mn-ea"/>
                <a:cs typeface="+mn-cs"/>
              </a:rPr>
              <a:t>Certification of people instead of buildings has come up to lift GI into a </a:t>
            </a:r>
            <a:r>
              <a:rPr lang="en-US" sz="1200" kern="1200" dirty="0" err="1" smtClean="0">
                <a:solidFill>
                  <a:schemeClr val="tx1"/>
                </a:solidFill>
                <a:effectLst/>
                <a:latin typeface="+mn-lt"/>
                <a:ea typeface="+mn-ea"/>
                <a:cs typeface="+mn-cs"/>
              </a:rPr>
              <a:t>metalevel</a:t>
            </a:r>
            <a:r>
              <a:rPr lang="en-US" sz="1200" kern="1200" dirty="0" smtClean="0">
                <a:solidFill>
                  <a:schemeClr val="tx1"/>
                </a:solidFill>
                <a:effectLst/>
                <a:latin typeface="+mn-lt"/>
                <a:ea typeface="+mn-ea"/>
                <a:cs typeface="+mn-cs"/>
              </a:rPr>
              <a:t> were it can’t be touched by competition respectively can play the function of a hub which &gt; the main obstacle is here that certifications and standards will easily get into conflict with governments, in particular in China, which has a monopoly thereon.</a:t>
            </a:r>
          </a:p>
          <a:p>
            <a:pPr lvl="0"/>
            <a:r>
              <a:rPr lang="en-US" sz="1200" kern="1200" dirty="0" smtClean="0">
                <a:solidFill>
                  <a:schemeClr val="tx1"/>
                </a:solidFill>
                <a:effectLst/>
                <a:latin typeface="+mn-lt"/>
                <a:ea typeface="+mn-ea"/>
                <a:cs typeface="+mn-cs"/>
              </a:rPr>
              <a:t>Sustainability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as final conclusion, because from economic, psychological, philosophical and neurological perspective it is what is needed now a what will most likely work &gt; all information is pushed to GI; crowdsourcing</a:t>
            </a:r>
          </a:p>
          <a:p>
            <a:pPr lvl="0"/>
            <a:r>
              <a:rPr lang="en-US" sz="1200" kern="1200" dirty="0" smtClean="0">
                <a:solidFill>
                  <a:schemeClr val="tx1"/>
                </a:solidFill>
                <a:effectLst/>
                <a:latin typeface="+mn-lt"/>
                <a:ea typeface="+mn-ea"/>
                <a:cs typeface="+mn-cs"/>
              </a:rPr>
              <a:t>TBD: organize GI not like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but like Wikipedia (explain encyclopedia Britannica case) and paramount: provide a platform</a:t>
            </a:r>
            <a:r>
              <a:rPr lang="en-US" sz="1200" kern="1200" baseline="0" dirty="0" smtClean="0">
                <a:solidFill>
                  <a:schemeClr val="tx1"/>
                </a:solidFill>
                <a:effectLst/>
                <a:latin typeface="+mn-lt"/>
                <a:ea typeface="+mn-ea"/>
                <a:cs typeface="+mn-cs"/>
              </a:rPr>
              <a:t> from which others can navigate and where everybody can contribute – that is the success key of </a:t>
            </a:r>
            <a:r>
              <a:rPr lang="en-US" sz="1200" kern="1200" baseline="0" dirty="0" err="1" smtClean="0">
                <a:solidFill>
                  <a:schemeClr val="tx1"/>
                </a:solidFill>
                <a:effectLst/>
                <a:latin typeface="+mn-lt"/>
                <a:ea typeface="+mn-ea"/>
                <a:cs typeface="+mn-cs"/>
              </a:rPr>
              <a:t>wikipedia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tencent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facebook</a:t>
            </a:r>
            <a:r>
              <a:rPr lang="en-US" sz="1200" kern="1200" baseline="0" dirty="0" smtClean="0">
                <a:solidFill>
                  <a:schemeClr val="tx1"/>
                </a:solidFill>
                <a:effectLst/>
                <a:latin typeface="+mn-lt"/>
                <a:ea typeface="+mn-ea"/>
                <a:cs typeface="+mn-cs"/>
              </a:rPr>
              <a:t>, etc.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79C326-E132-CF43-B677-DB937FCBCD4A}" type="slidenum">
              <a:rPr lang="en-US" smtClean="0"/>
              <a:t>10</a:t>
            </a:fld>
            <a:endParaRPr lang="en-US"/>
          </a:p>
        </p:txBody>
      </p:sp>
    </p:spTree>
    <p:extLst>
      <p:ext uri="{BB962C8B-B14F-4D97-AF65-F5344CB8AC3E}">
        <p14:creationId xmlns:p14="http://schemas.microsoft.com/office/powerpoint/2010/main" val="136239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9C326-E132-CF43-B677-DB937FCBCD4A}" type="slidenum">
              <a:rPr lang="en-US" smtClean="0"/>
              <a:t>13</a:t>
            </a:fld>
            <a:endParaRPr lang="en-US"/>
          </a:p>
        </p:txBody>
      </p:sp>
    </p:spTree>
    <p:extLst>
      <p:ext uri="{BB962C8B-B14F-4D97-AF65-F5344CB8AC3E}">
        <p14:creationId xmlns:p14="http://schemas.microsoft.com/office/powerpoint/2010/main" val="36379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Section Header slide</a:t>
            </a:r>
          </a:p>
        </p:txBody>
      </p:sp>
      <p:sp>
        <p:nvSpPr>
          <p:cNvPr id="4" name="Slide Number Placeholder 3"/>
          <p:cNvSpPr>
            <a:spLocks noGrp="1"/>
          </p:cNvSpPr>
          <p:nvPr>
            <p:ph type="sldNum" sz="quarter" idx="10"/>
          </p:nvPr>
        </p:nvSpPr>
        <p:spPr/>
        <p:txBody>
          <a:bodyPr/>
          <a:lstStyle/>
          <a:p>
            <a:fld id="{787FAEAA-8993-4284-A4F7-647CC955B7DE}" type="slidenum">
              <a:rPr lang="en-US" smtClean="0"/>
              <a:t>14</a:t>
            </a:fld>
            <a:endParaRPr lang="en-US" dirty="0"/>
          </a:p>
        </p:txBody>
      </p:sp>
    </p:spTree>
    <p:extLst>
      <p:ext uri="{BB962C8B-B14F-4D97-AF65-F5344CB8AC3E}">
        <p14:creationId xmlns:p14="http://schemas.microsoft.com/office/powerpoint/2010/main" val="78570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AT"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71164" y="0"/>
            <a:ext cx="420836" cy="429517"/>
          </a:xfrm>
          <a:prstGeom prst="rect">
            <a:avLst/>
          </a:prstGeom>
        </p:spPr>
      </p:pic>
      <p:sp>
        <p:nvSpPr>
          <p:cNvPr id="4" name="Date Placeholder 3"/>
          <p:cNvSpPr>
            <a:spLocks noGrp="1"/>
          </p:cNvSpPr>
          <p:nvPr>
            <p:ph type="dt" sz="half" idx="10"/>
          </p:nvPr>
        </p:nvSpPr>
        <p:spPr/>
        <p:txBody>
          <a:bodyPr/>
          <a:lstStyle/>
          <a:p>
            <a:fld id="{8D4FA2CB-8F3E-7D4E-B848-05E7637D3A4A}"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dirty="0" smtClean="0"/>
          </a:p>
        </p:txBody>
      </p:sp>
      <p:sp>
        <p:nvSpPr>
          <p:cNvPr id="6" name="Slide Number Placeholder 5"/>
          <p:cNvSpPr>
            <a:spLocks noGrp="1"/>
          </p:cNvSpPr>
          <p:nvPr>
            <p:ph type="sldNum" sz="quarter" idx="12"/>
          </p:nvPr>
        </p:nvSpPr>
        <p:spPr/>
        <p:txBody>
          <a:bodyPr/>
          <a:lstStyle/>
          <a:p>
            <a:fld id="{F017D5D2-7F0B-574C-BC44-1283B257B721}"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7831" cy="375897"/>
          </a:xfrm>
          <a:prstGeom prst="rect">
            <a:avLst/>
          </a:prstGeom>
        </p:spPr>
      </p:pic>
    </p:spTree>
    <p:extLst>
      <p:ext uri="{BB962C8B-B14F-4D97-AF65-F5344CB8AC3E}">
        <p14:creationId xmlns:p14="http://schemas.microsoft.com/office/powerpoint/2010/main" val="48426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p>
            <a:fld id="{47CF9C86-ED1C-1442-A863-DD545118E8F4}"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6" name="Slide Number Placeholder 5"/>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80252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AT"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p>
            <a:fld id="{23A0ED3A-474F-9D47-92FF-9F1A0E48D066}"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6" name="Slide Number Placeholder 5"/>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186023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0" y="552450"/>
            <a:ext cx="5111750" cy="2806700"/>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87831" cy="375897"/>
          </a:xfrm>
          <a:prstGeom prst="rect">
            <a:avLst/>
          </a:prstGeom>
        </p:spPr>
      </p:pic>
      <p:sp>
        <p:nvSpPr>
          <p:cNvPr id="2" name="Date Placeholder 1"/>
          <p:cNvSpPr>
            <a:spLocks noGrp="1"/>
          </p:cNvSpPr>
          <p:nvPr>
            <p:ph type="dt" sz="half" idx="14"/>
          </p:nvPr>
        </p:nvSpPr>
        <p:spPr/>
        <p:txBody>
          <a:bodyPr/>
          <a:lstStyle/>
          <a:p>
            <a:fld id="{566A5746-E3E7-E043-AD0B-1E397E12E53F}" type="datetime1">
              <a:rPr lang="en-US" smtClean="0"/>
              <a:t>9/22/17</a:t>
            </a:fld>
            <a:endParaRPr lang="en-US"/>
          </a:p>
        </p:txBody>
      </p:sp>
      <p:sp>
        <p:nvSpPr>
          <p:cNvPr id="3" name="Footer Placeholder 2"/>
          <p:cNvSpPr>
            <a:spLocks noGrp="1"/>
          </p:cNvSpPr>
          <p:nvPr>
            <p:ph type="ftr" sz="quarter" idx="15"/>
          </p:nvPr>
        </p:nvSpPr>
        <p:spPr/>
        <p:txBody>
          <a:bodyPr/>
          <a:lstStyle/>
          <a:p>
            <a:r>
              <a:rPr lang="en-US" smtClean="0"/>
              <a:t>2017 © telospi.com</a:t>
            </a:r>
            <a:endParaRPr lang="en-US" dirty="0" smtClean="0"/>
          </a:p>
        </p:txBody>
      </p:sp>
    </p:spTree>
    <p:extLst>
      <p:ext uri="{BB962C8B-B14F-4D97-AF65-F5344CB8AC3E}">
        <p14:creationId xmlns:p14="http://schemas.microsoft.com/office/powerpoint/2010/main" val="139947067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MC">
    <p:spTree>
      <p:nvGrpSpPr>
        <p:cNvPr id="1" name="Shape 8"/>
        <p:cNvGrpSpPr/>
        <p:nvPr/>
      </p:nvGrpSpPr>
      <p:grpSpPr>
        <a:xfrm>
          <a:off x="0" y="0"/>
          <a:ext cx="0" cy="0"/>
          <a:chOff x="0" y="0"/>
          <a:chExt cx="0" cy="0"/>
        </a:xfrm>
      </p:grpSpPr>
      <p:pic>
        <p:nvPicPr>
          <p:cNvPr id="9" name="Shape 9" descr="business_model_canvas_poster_trimmed_3500px.png"/>
          <p:cNvPicPr preferRelativeResize="0"/>
          <p:nvPr/>
        </p:nvPicPr>
        <p:blipFill rotWithShape="1">
          <a:blip r:embed="rId2">
            <a:alphaModFix/>
          </a:blip>
          <a:srcRect l="2630" t="10503" r="2411" b="1530"/>
          <a:stretch/>
        </p:blipFill>
        <p:spPr>
          <a:xfrm>
            <a:off x="933183" y="57567"/>
            <a:ext cx="10969104" cy="6774036"/>
          </a:xfrm>
          <a:prstGeom prst="rect">
            <a:avLst/>
          </a:prstGeom>
          <a:noFill/>
          <a:ln>
            <a:noFill/>
          </a:ln>
        </p:spPr>
      </p:pic>
      <p:pic>
        <p:nvPicPr>
          <p:cNvPr id="19" name="Picture 18"/>
          <p:cNvPicPr>
            <a:picLocks noChangeAspect="1"/>
          </p:cNvPicPr>
          <p:nvPr userDrawn="1"/>
        </p:nvPicPr>
        <p:blipFill rotWithShape="1">
          <a:blip r:embed="rId3"/>
          <a:srcRect t="35628" b="6128"/>
          <a:stretch/>
        </p:blipFill>
        <p:spPr>
          <a:xfrm flipH="1">
            <a:off x="6286812" y="5723964"/>
            <a:ext cx="1706389" cy="761264"/>
          </a:xfrm>
          <a:prstGeom prst="rect">
            <a:avLst/>
          </a:prstGeom>
        </p:spPr>
      </p:pic>
      <p:pic>
        <p:nvPicPr>
          <p:cNvPr id="5" name="Picture 4"/>
          <p:cNvPicPr>
            <a:picLocks noChangeAspect="1"/>
          </p:cNvPicPr>
          <p:nvPr userDrawn="1"/>
        </p:nvPicPr>
        <p:blipFill rotWithShape="1">
          <a:blip r:embed="rId3"/>
          <a:srcRect t="6001" b="6128"/>
          <a:stretch/>
        </p:blipFill>
        <p:spPr>
          <a:xfrm flipH="1">
            <a:off x="6332826" y="4776541"/>
            <a:ext cx="1706389" cy="1148497"/>
          </a:xfrm>
          <a:prstGeom prst="rect">
            <a:avLst/>
          </a:prstGeom>
        </p:spPr>
      </p:pic>
      <p:pic>
        <p:nvPicPr>
          <p:cNvPr id="2" name="Picture 1"/>
          <p:cNvPicPr>
            <a:picLocks noChangeAspect="1"/>
          </p:cNvPicPr>
          <p:nvPr userDrawn="1"/>
        </p:nvPicPr>
        <p:blipFill rotWithShape="1">
          <a:blip r:embed="rId4"/>
          <a:srcRect r="9248" b="6114"/>
          <a:stretch/>
        </p:blipFill>
        <p:spPr>
          <a:xfrm>
            <a:off x="9669110" y="4775668"/>
            <a:ext cx="1533919" cy="1719072"/>
          </a:xfrm>
          <a:prstGeom prst="rect">
            <a:avLst/>
          </a:prstGeom>
        </p:spPr>
      </p:pic>
      <p:pic>
        <p:nvPicPr>
          <p:cNvPr id="20" name="Picture 19"/>
          <p:cNvPicPr>
            <a:picLocks noChangeAspect="1"/>
          </p:cNvPicPr>
          <p:nvPr userDrawn="1"/>
        </p:nvPicPr>
        <p:blipFill rotWithShape="1">
          <a:blip r:embed="rId3"/>
          <a:srcRect l="71220" t="52597" b="6128"/>
          <a:stretch/>
        </p:blipFill>
        <p:spPr>
          <a:xfrm flipH="1">
            <a:off x="5731557" y="4852398"/>
            <a:ext cx="601268" cy="539473"/>
          </a:xfrm>
          <a:prstGeom prst="rect">
            <a:avLst/>
          </a:prstGeom>
        </p:spPr>
      </p:pic>
      <p:pic>
        <p:nvPicPr>
          <p:cNvPr id="6" name="Picture 5"/>
          <p:cNvPicPr>
            <a:picLocks noChangeAspect="1"/>
          </p:cNvPicPr>
          <p:nvPr userDrawn="1"/>
        </p:nvPicPr>
        <p:blipFill>
          <a:blip r:embed="rId5"/>
          <a:stretch>
            <a:fillRect/>
          </a:stretch>
        </p:blipFill>
        <p:spPr>
          <a:xfrm>
            <a:off x="8866314" y="4823805"/>
            <a:ext cx="786601" cy="557591"/>
          </a:xfrm>
          <a:prstGeom prst="rect">
            <a:avLst/>
          </a:prstGeom>
        </p:spPr>
      </p:pic>
      <p:sp>
        <p:nvSpPr>
          <p:cNvPr id="4" name="Vertical Text Placeholder 3"/>
          <p:cNvSpPr>
            <a:spLocks noGrp="1"/>
          </p:cNvSpPr>
          <p:nvPr>
            <p:ph type="body" orient="vert" sz="quarter" idx="10"/>
          </p:nvPr>
        </p:nvSpPr>
        <p:spPr>
          <a:xfrm>
            <a:off x="206068" y="195202"/>
            <a:ext cx="609600" cy="6282500"/>
          </a:xfrm>
        </p:spPr>
        <p:txBody>
          <a:bodyPr vert="vert270"/>
          <a:lstStyle>
            <a:lvl1pPr algn="r">
              <a:defRPr b="1">
                <a:latin typeface="Myriad Pro" charset="0"/>
                <a:ea typeface="Myriad Pro" charset="0"/>
                <a:cs typeface="Myriad Pro" charset="0"/>
              </a:defRPr>
            </a:lvl1pPr>
          </a:lstStyle>
          <a:p>
            <a:pPr lvl="0"/>
            <a:r>
              <a:rPr lang="en-US" dirty="0" smtClean="0"/>
              <a:t>Click to edit Master</a:t>
            </a:r>
            <a:endParaRPr lang="en-US" dirty="0"/>
          </a:p>
        </p:txBody>
      </p:sp>
      <p:sp>
        <p:nvSpPr>
          <p:cNvPr id="23" name="Text Placeholder 22"/>
          <p:cNvSpPr>
            <a:spLocks noGrp="1"/>
          </p:cNvSpPr>
          <p:nvPr>
            <p:ph type="body" sz="quarter" idx="11"/>
          </p:nvPr>
        </p:nvSpPr>
        <p:spPr>
          <a:xfrm>
            <a:off x="1134533" y="423333"/>
            <a:ext cx="1828800" cy="39962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400">
                <a:latin typeface="Myriad Pro" charset="0"/>
                <a:ea typeface="Myriad Pro" charset="0"/>
                <a:cs typeface="Myriad Pro" charset="0"/>
              </a:defRPr>
            </a:lvl3pPr>
            <a:lvl4pPr>
              <a:defRPr sz="1400">
                <a:latin typeface="Myriad Pro" charset="0"/>
                <a:ea typeface="Myriad Pro" charset="0"/>
                <a:cs typeface="Myriad Pro" charset="0"/>
              </a:defRPr>
            </a:lvl4pPr>
            <a:lvl5pPr>
              <a:defRPr sz="14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2"/>
          <p:cNvSpPr>
            <a:spLocks noGrp="1"/>
          </p:cNvSpPr>
          <p:nvPr>
            <p:ph type="body" sz="quarter" idx="12"/>
          </p:nvPr>
        </p:nvSpPr>
        <p:spPr>
          <a:xfrm>
            <a:off x="3302000" y="423333"/>
            <a:ext cx="1828800" cy="16086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600">
                <a:latin typeface="Myriad Pro" charset="0"/>
                <a:ea typeface="Myriad Pro" charset="0"/>
                <a:cs typeface="Myriad Pro" charset="0"/>
              </a:defRPr>
            </a:lvl3pPr>
            <a:lvl4pPr>
              <a:defRPr sz="1600">
                <a:latin typeface="Myriad Pro" charset="0"/>
                <a:ea typeface="Myriad Pro" charset="0"/>
                <a:cs typeface="Myriad Pro" charset="0"/>
              </a:defRPr>
            </a:lvl4pPr>
            <a:lvl5pPr>
              <a:defRPr sz="16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p:txBody>
      </p:sp>
      <p:sp>
        <p:nvSpPr>
          <p:cNvPr id="25" name="Text Placeholder 22"/>
          <p:cNvSpPr>
            <a:spLocks noGrp="1"/>
          </p:cNvSpPr>
          <p:nvPr>
            <p:ph type="body" sz="quarter" idx="13"/>
          </p:nvPr>
        </p:nvSpPr>
        <p:spPr>
          <a:xfrm>
            <a:off x="3302000" y="2810933"/>
            <a:ext cx="1828800" cy="16086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600">
                <a:latin typeface="Myriad Pro" charset="0"/>
                <a:ea typeface="Myriad Pro" charset="0"/>
                <a:cs typeface="Myriad Pro" charset="0"/>
              </a:defRPr>
            </a:lvl3pPr>
            <a:lvl4pPr>
              <a:defRPr sz="1600">
                <a:latin typeface="Myriad Pro" charset="0"/>
                <a:ea typeface="Myriad Pro" charset="0"/>
                <a:cs typeface="Myriad Pro" charset="0"/>
              </a:defRPr>
            </a:lvl4pPr>
            <a:lvl5pPr>
              <a:defRPr sz="16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p:txBody>
      </p:sp>
      <p:sp>
        <p:nvSpPr>
          <p:cNvPr id="26" name="Text Placeholder 22"/>
          <p:cNvSpPr>
            <a:spLocks noGrp="1"/>
          </p:cNvSpPr>
          <p:nvPr>
            <p:ph type="body" sz="quarter" idx="14"/>
          </p:nvPr>
        </p:nvSpPr>
        <p:spPr>
          <a:xfrm>
            <a:off x="5501485" y="423333"/>
            <a:ext cx="1828800" cy="39962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400">
                <a:latin typeface="Myriad Pro" charset="0"/>
                <a:ea typeface="Myriad Pro" charset="0"/>
                <a:cs typeface="Myriad Pro" charset="0"/>
              </a:defRPr>
            </a:lvl3pPr>
            <a:lvl4pPr>
              <a:defRPr sz="1400">
                <a:latin typeface="Myriad Pro" charset="0"/>
                <a:ea typeface="Myriad Pro" charset="0"/>
                <a:cs typeface="Myriad Pro" charset="0"/>
              </a:defRPr>
            </a:lvl4pPr>
            <a:lvl5pPr>
              <a:defRPr sz="14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2"/>
          <p:cNvSpPr>
            <a:spLocks noGrp="1"/>
          </p:cNvSpPr>
          <p:nvPr>
            <p:ph type="body" sz="quarter" idx="15"/>
          </p:nvPr>
        </p:nvSpPr>
        <p:spPr>
          <a:xfrm>
            <a:off x="7668952" y="423333"/>
            <a:ext cx="1828800" cy="16086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600">
                <a:latin typeface="Myriad Pro" charset="0"/>
                <a:ea typeface="Myriad Pro" charset="0"/>
                <a:cs typeface="Myriad Pro" charset="0"/>
              </a:defRPr>
            </a:lvl3pPr>
            <a:lvl4pPr>
              <a:defRPr sz="1600">
                <a:latin typeface="Myriad Pro" charset="0"/>
                <a:ea typeface="Myriad Pro" charset="0"/>
                <a:cs typeface="Myriad Pro" charset="0"/>
              </a:defRPr>
            </a:lvl4pPr>
            <a:lvl5pPr>
              <a:defRPr sz="16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p:txBody>
      </p:sp>
      <p:sp>
        <p:nvSpPr>
          <p:cNvPr id="28" name="Text Placeholder 22"/>
          <p:cNvSpPr>
            <a:spLocks noGrp="1"/>
          </p:cNvSpPr>
          <p:nvPr>
            <p:ph type="body" sz="quarter" idx="16"/>
          </p:nvPr>
        </p:nvSpPr>
        <p:spPr>
          <a:xfrm>
            <a:off x="7668952" y="2810933"/>
            <a:ext cx="1828800" cy="16086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600">
                <a:latin typeface="Myriad Pro" charset="0"/>
                <a:ea typeface="Myriad Pro" charset="0"/>
                <a:cs typeface="Myriad Pro" charset="0"/>
              </a:defRPr>
            </a:lvl3pPr>
            <a:lvl4pPr>
              <a:defRPr sz="1600">
                <a:latin typeface="Myriad Pro" charset="0"/>
                <a:ea typeface="Myriad Pro" charset="0"/>
                <a:cs typeface="Myriad Pro" charset="0"/>
              </a:defRPr>
            </a:lvl4pPr>
            <a:lvl5pPr>
              <a:defRPr sz="16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p:txBody>
      </p:sp>
      <p:sp>
        <p:nvSpPr>
          <p:cNvPr id="29" name="Text Placeholder 22"/>
          <p:cNvSpPr>
            <a:spLocks noGrp="1"/>
          </p:cNvSpPr>
          <p:nvPr>
            <p:ph type="body" sz="quarter" idx="17"/>
          </p:nvPr>
        </p:nvSpPr>
        <p:spPr>
          <a:xfrm>
            <a:off x="9868437" y="423333"/>
            <a:ext cx="1828800" cy="3996267"/>
          </a:xfrm>
        </p:spPr>
        <p:txBody>
          <a:bodyPr/>
          <a:lstStyle>
            <a:lvl1pPr>
              <a:defRPr sz="1400">
                <a:latin typeface="Myriad Pro" charset="0"/>
                <a:ea typeface="Myriad Pro" charset="0"/>
                <a:cs typeface="Myriad Pro" charset="0"/>
              </a:defRPr>
            </a:lvl1pPr>
            <a:lvl2pPr>
              <a:defRPr sz="1400">
                <a:latin typeface="Myriad Pro" charset="0"/>
                <a:ea typeface="Myriad Pro" charset="0"/>
                <a:cs typeface="Myriad Pro" charset="0"/>
              </a:defRPr>
            </a:lvl2pPr>
            <a:lvl3pPr>
              <a:defRPr sz="1400">
                <a:latin typeface="Myriad Pro" charset="0"/>
                <a:ea typeface="Myriad Pro" charset="0"/>
                <a:cs typeface="Myriad Pro" charset="0"/>
              </a:defRPr>
            </a:lvl3pPr>
            <a:lvl4pPr>
              <a:defRPr sz="1400">
                <a:latin typeface="Myriad Pro" charset="0"/>
                <a:ea typeface="Myriad Pro" charset="0"/>
                <a:cs typeface="Myriad Pro" charset="0"/>
              </a:defRPr>
            </a:lvl4pPr>
            <a:lvl5pPr>
              <a:defRPr sz="1400">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Box 32"/>
          <p:cNvSpPr txBox="1"/>
          <p:nvPr userDrawn="1"/>
        </p:nvSpPr>
        <p:spPr>
          <a:xfrm>
            <a:off x="1017848" y="5052651"/>
            <a:ext cx="2167467" cy="338554"/>
          </a:xfrm>
          <a:prstGeom prst="rect">
            <a:avLst/>
          </a:prstGeom>
          <a:noFill/>
        </p:spPr>
        <p:txBody>
          <a:bodyPr wrap="square" rtlCol="0">
            <a:spAutoFit/>
          </a:bodyPr>
          <a:lstStyle/>
          <a:p>
            <a:r>
              <a:rPr lang="en-US" sz="1600" i="1" dirty="0" smtClean="0">
                <a:latin typeface="Myriad Pro" charset="0"/>
                <a:ea typeface="Myriad Pro" charset="0"/>
                <a:cs typeface="Myriad Pro" charset="0"/>
              </a:rPr>
              <a:t>See Excel</a:t>
            </a:r>
            <a:r>
              <a:rPr lang="en-US" sz="1600" i="1" baseline="0" dirty="0" smtClean="0">
                <a:latin typeface="Myriad Pro" charset="0"/>
                <a:ea typeface="Myriad Pro" charset="0"/>
                <a:cs typeface="Myriad Pro" charset="0"/>
              </a:rPr>
              <a:t> spreadsheet</a:t>
            </a:r>
            <a:endParaRPr lang="en-US" sz="1600" i="1" dirty="0">
              <a:latin typeface="Myriad Pro" charset="0"/>
              <a:ea typeface="Myriad Pro" charset="0"/>
              <a:cs typeface="Myriad Pro" charset="0"/>
            </a:endParaRPr>
          </a:p>
        </p:txBody>
      </p:sp>
      <p:sp>
        <p:nvSpPr>
          <p:cNvPr id="34" name="TextBox 33"/>
          <p:cNvSpPr txBox="1"/>
          <p:nvPr userDrawn="1"/>
        </p:nvSpPr>
        <p:spPr>
          <a:xfrm>
            <a:off x="9699104" y="5052651"/>
            <a:ext cx="1815563" cy="584775"/>
          </a:xfrm>
          <a:prstGeom prst="rect">
            <a:avLst/>
          </a:prstGeom>
          <a:noFill/>
        </p:spPr>
        <p:txBody>
          <a:bodyPr wrap="square" rtlCol="0">
            <a:spAutoFit/>
          </a:bodyPr>
          <a:lstStyle/>
          <a:p>
            <a:r>
              <a:rPr lang="en-US" sz="1600" i="1" dirty="0" smtClean="0">
                <a:latin typeface="Myriad Pro" charset="0"/>
                <a:ea typeface="Myriad Pro" charset="0"/>
                <a:cs typeface="Myriad Pro" charset="0"/>
              </a:rPr>
              <a:t>See Excel</a:t>
            </a:r>
            <a:r>
              <a:rPr lang="en-US" sz="1600" i="1" baseline="0" dirty="0" smtClean="0">
                <a:latin typeface="Myriad Pro" charset="0"/>
                <a:ea typeface="Myriad Pro" charset="0"/>
                <a:cs typeface="Myriad Pro" charset="0"/>
              </a:rPr>
              <a:t> spreadsheet</a:t>
            </a:r>
            <a:endParaRPr lang="en-US" sz="1600" i="1" dirty="0">
              <a:latin typeface="Myriad Pro" charset="0"/>
              <a:ea typeface="Myriad Pro" charset="0"/>
              <a:cs typeface="Myriad Pro" charset="0"/>
            </a:endParaRPr>
          </a:p>
        </p:txBody>
      </p:sp>
    </p:spTree>
    <p:extLst>
      <p:ext uri="{BB962C8B-B14F-4D97-AF65-F5344CB8AC3E}">
        <p14:creationId xmlns:p14="http://schemas.microsoft.com/office/powerpoint/2010/main" val="63970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Canvas Slide">
    <p:spTree>
      <p:nvGrpSpPr>
        <p:cNvPr id="1" name="Shape 8"/>
        <p:cNvGrpSpPr/>
        <p:nvPr/>
      </p:nvGrpSpPr>
      <p:grpSpPr>
        <a:xfrm>
          <a:off x="0" y="0"/>
          <a:ext cx="0" cy="0"/>
          <a:chOff x="0" y="0"/>
          <a:chExt cx="0" cy="0"/>
        </a:xfrm>
      </p:grpSpPr>
      <p:pic>
        <p:nvPicPr>
          <p:cNvPr id="9" name="Shape 9" descr="business_model_canvas_poster_trimmed_3500px.png"/>
          <p:cNvPicPr preferRelativeResize="0"/>
          <p:nvPr/>
        </p:nvPicPr>
        <p:blipFill rotWithShape="1">
          <a:blip r:embed="rId2">
            <a:alphaModFix/>
          </a:blip>
          <a:srcRect l="2630" t="10503" r="2411" b="1530"/>
          <a:stretch/>
        </p:blipFill>
        <p:spPr>
          <a:xfrm>
            <a:off x="611449" y="57567"/>
            <a:ext cx="10969104" cy="6774036"/>
          </a:xfrm>
          <a:prstGeom prst="rect">
            <a:avLst/>
          </a:prstGeom>
          <a:noFill/>
          <a:ln>
            <a:noFill/>
          </a:ln>
        </p:spPr>
      </p:pic>
      <p:sp>
        <p:nvSpPr>
          <p:cNvPr id="10" name="Shape 10"/>
          <p:cNvSpPr txBox="1"/>
          <p:nvPr/>
        </p:nvSpPr>
        <p:spPr>
          <a:xfrm>
            <a:off x="678034" y="399134"/>
            <a:ext cx="2130399" cy="4366399"/>
          </a:xfrm>
          <a:prstGeom prst="rect">
            <a:avLst/>
          </a:prstGeom>
          <a:noFill/>
          <a:ln>
            <a:noFill/>
          </a:ln>
        </p:spPr>
        <p:txBody>
          <a:bodyPr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cap="none" dirty="0" smtClean="0">
                <a:solidFill>
                  <a:srgbClr val="FF0000"/>
                </a:solidFill>
                <a:effectLst/>
                <a:latin typeface="Helvetica" charset="0"/>
                <a:ea typeface="Helvetica" charset="0"/>
                <a:cs typeface="Helvetica" charset="0"/>
                <a:sym typeface="Arial"/>
              </a:rPr>
              <a:t>Who helps you</a:t>
            </a:r>
            <a:endParaRPr lang="en-US" sz="1333" b="0" i="0" u="none" strike="noStrike" cap="none" dirty="0" smtClean="0">
              <a:solidFill>
                <a:srgbClr val="000000"/>
              </a:solidFill>
              <a:effectLst/>
              <a:latin typeface="Helvetica" charset="0"/>
              <a:ea typeface="Helvetica" charset="0"/>
              <a:cs typeface="Helvetica" charset="0"/>
              <a:sym typeface="Arial"/>
            </a:endParaRPr>
          </a:p>
          <a:p>
            <a:pPr lvl="0" rtl="0">
              <a:spcBef>
                <a:spcPts val="0"/>
              </a:spcBef>
              <a:buNone/>
            </a:pPr>
            <a:r>
              <a:rPr lang="en-US" sz="1333" b="0" i="0" u="none" strike="noStrike" cap="none" dirty="0" smtClean="0">
                <a:solidFill>
                  <a:srgbClr val="000000"/>
                </a:solidFill>
                <a:effectLst/>
                <a:latin typeface="Helvetica" charset="0"/>
                <a:ea typeface="Helvetica" charset="0"/>
                <a:cs typeface="Helvetica" charset="0"/>
                <a:sym typeface="Arial"/>
              </a:rPr>
              <a:t>What can the company </a:t>
            </a:r>
            <a:r>
              <a:rPr lang="en-US" sz="1333" b="0" i="1" u="none" strike="noStrike" cap="none" dirty="0" smtClean="0">
                <a:solidFill>
                  <a:srgbClr val="000000"/>
                </a:solidFill>
                <a:effectLst/>
                <a:latin typeface="Helvetica" charset="0"/>
                <a:ea typeface="Helvetica" charset="0"/>
                <a:cs typeface="Helvetica" charset="0"/>
                <a:sym typeface="Arial"/>
              </a:rPr>
              <a:t>not</a:t>
            </a:r>
            <a:r>
              <a:rPr lang="en-US" sz="1333" b="0" i="0" u="none" strike="noStrike" cap="none" dirty="0" smtClean="0">
                <a:solidFill>
                  <a:srgbClr val="000000"/>
                </a:solidFill>
                <a:effectLst/>
                <a:latin typeface="Helvetica" charset="0"/>
                <a:ea typeface="Helvetica" charset="0"/>
                <a:cs typeface="Helvetica" charset="0"/>
                <a:sym typeface="Arial"/>
              </a:rPr>
              <a:t> do so it can focus on its Key Activities</a:t>
            </a:r>
          </a:p>
        </p:txBody>
      </p:sp>
      <p:sp>
        <p:nvSpPr>
          <p:cNvPr id="11" name="Shape 11"/>
          <p:cNvSpPr txBox="1"/>
          <p:nvPr/>
        </p:nvSpPr>
        <p:spPr>
          <a:xfrm>
            <a:off x="9383601" y="403334"/>
            <a:ext cx="2130399" cy="4194399"/>
          </a:xfrm>
          <a:prstGeom prst="rect">
            <a:avLst/>
          </a:prstGeom>
          <a:noFill/>
          <a:ln>
            <a:noFill/>
          </a:ln>
        </p:spPr>
        <p:txBody>
          <a:bodyPr lIns="121900" tIns="121900" rIns="121900" bIns="121900" anchor="t" anchorCtr="0">
            <a:noAutofit/>
          </a:bodyPr>
          <a:lstStyle/>
          <a:p>
            <a:r>
              <a:rPr lang="en-US" sz="1333" b="0" i="0" u="none" strike="noStrike" cap="none" dirty="0" smtClean="0">
                <a:solidFill>
                  <a:srgbClr val="FF0000"/>
                </a:solidFill>
                <a:effectLst/>
                <a:latin typeface="Helvetica" charset="0"/>
                <a:ea typeface="Helvetica" charset="0"/>
                <a:cs typeface="Helvetica" charset="0"/>
                <a:sym typeface="Arial"/>
              </a:rPr>
              <a:t>Who you help</a:t>
            </a:r>
            <a:endParaRPr lang="en-US" sz="1333" b="0" i="0" u="none" strike="noStrike" cap="none" dirty="0" smtClean="0">
              <a:solidFill>
                <a:srgbClr val="000000"/>
              </a:solidFill>
              <a:effectLst/>
              <a:latin typeface="Helvetica" charset="0"/>
              <a:ea typeface="Helvetica" charset="0"/>
              <a:cs typeface="Helvetica" charset="0"/>
              <a:sym typeface="Arial"/>
            </a:endParaRPr>
          </a:p>
          <a:p>
            <a:r>
              <a:rPr lang="en-US" sz="1333" b="0" i="0" u="none" strike="noStrike" cap="none" dirty="0" smtClean="0">
                <a:solidFill>
                  <a:srgbClr val="000000"/>
                </a:solidFill>
                <a:effectLst/>
                <a:latin typeface="Helvetica" charset="0"/>
                <a:ea typeface="Helvetica" charset="0"/>
                <a:cs typeface="Helvetica" charset="0"/>
                <a:sym typeface="Arial"/>
              </a:rPr>
              <a:t>Who are the customers? What do they think? See? Feel? Do?</a:t>
            </a:r>
          </a:p>
        </p:txBody>
      </p:sp>
      <p:sp>
        <p:nvSpPr>
          <p:cNvPr id="12" name="Shape 12"/>
          <p:cNvSpPr txBox="1"/>
          <p:nvPr/>
        </p:nvSpPr>
        <p:spPr>
          <a:xfrm>
            <a:off x="5017967" y="408367"/>
            <a:ext cx="2130399" cy="4194399"/>
          </a:xfrm>
          <a:prstGeom prst="rect">
            <a:avLst/>
          </a:prstGeom>
          <a:noFill/>
          <a:ln>
            <a:noFill/>
          </a:ln>
        </p:spPr>
        <p:txBody>
          <a:bodyPr lIns="121900" tIns="121900" rIns="121900" bIns="121900" anchor="t" anchorCtr="0">
            <a:noAutofit/>
          </a:bodyPr>
          <a:lstStyle/>
          <a:p>
            <a:r>
              <a:rPr lang="en-US" sz="1333" b="0" i="0" u="none" strike="noStrike" cap="none" dirty="0" smtClean="0">
                <a:solidFill>
                  <a:srgbClr val="FF0000"/>
                </a:solidFill>
                <a:effectLst/>
                <a:latin typeface="Helvetica" charset="0"/>
                <a:ea typeface="Helvetica" charset="0"/>
                <a:cs typeface="Helvetica" charset="0"/>
                <a:sym typeface="Arial"/>
              </a:rPr>
              <a:t>How you help</a:t>
            </a:r>
            <a:endParaRPr lang="en-US" sz="1333" b="0" i="0" u="none" strike="noStrike" cap="none" dirty="0" smtClean="0">
              <a:solidFill>
                <a:srgbClr val="000000"/>
              </a:solidFill>
              <a:effectLst/>
              <a:latin typeface="Helvetica" charset="0"/>
              <a:ea typeface="Helvetica" charset="0"/>
              <a:cs typeface="Helvetica" charset="0"/>
              <a:sym typeface="Arial"/>
            </a:endParaRPr>
          </a:p>
          <a:p>
            <a:r>
              <a:rPr lang="en-US" sz="1333" b="0" i="0" u="none" strike="noStrike" cap="none" dirty="0" smtClean="0">
                <a:solidFill>
                  <a:srgbClr val="000000"/>
                </a:solidFill>
                <a:effectLst/>
                <a:latin typeface="Helvetica" charset="0"/>
                <a:ea typeface="Helvetica" charset="0"/>
                <a:cs typeface="Helvetica" charset="0"/>
                <a:sym typeface="Arial"/>
              </a:rPr>
              <a:t>What’s compelling about the proposition?</a:t>
            </a:r>
          </a:p>
          <a:p>
            <a:r>
              <a:rPr lang="en-US" sz="1333" b="0" i="0" u="none" strike="noStrike" cap="none" dirty="0" smtClean="0">
                <a:solidFill>
                  <a:srgbClr val="000000"/>
                </a:solidFill>
                <a:effectLst/>
                <a:latin typeface="Helvetica" charset="0"/>
                <a:ea typeface="Helvetica" charset="0"/>
                <a:cs typeface="Helvetica" charset="0"/>
                <a:sym typeface="Arial"/>
              </a:rPr>
              <a:t>Why do customers buy and use it?</a:t>
            </a:r>
          </a:p>
        </p:txBody>
      </p:sp>
      <p:sp>
        <p:nvSpPr>
          <p:cNvPr id="13" name="Shape 13"/>
          <p:cNvSpPr txBox="1"/>
          <p:nvPr/>
        </p:nvSpPr>
        <p:spPr>
          <a:xfrm>
            <a:off x="2848000" y="403267"/>
            <a:ext cx="2130399" cy="1713999"/>
          </a:xfrm>
          <a:prstGeom prst="rect">
            <a:avLst/>
          </a:prstGeom>
          <a:noFill/>
          <a:ln>
            <a:noFill/>
          </a:ln>
        </p:spPr>
        <p:txBody>
          <a:bodyPr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cap="none" dirty="0" smtClean="0">
                <a:solidFill>
                  <a:srgbClr val="FF0000"/>
                </a:solidFill>
                <a:effectLst/>
                <a:latin typeface="Helvetica" charset="0"/>
                <a:ea typeface="Helvetica" charset="0"/>
                <a:cs typeface="Helvetica" charset="0"/>
                <a:sym typeface="Arial"/>
              </a:rPr>
              <a:t>What you do</a:t>
            </a:r>
            <a:endParaRPr lang="en-US" sz="1333" b="0" i="0" u="none" strike="noStrike" cap="none" dirty="0" smtClean="0">
              <a:solidFill>
                <a:srgbClr val="000000"/>
              </a:solidFill>
              <a:effectLst/>
              <a:latin typeface="Helvetica" charset="0"/>
              <a:ea typeface="Helvetica" charset="0"/>
              <a:cs typeface="Helvetica" charset="0"/>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333" b="0" i="0" u="none" strike="noStrike" cap="none" dirty="0" smtClean="0">
                <a:solidFill>
                  <a:srgbClr val="000000"/>
                </a:solidFill>
                <a:effectLst/>
                <a:latin typeface="Helvetica" charset="0"/>
                <a:ea typeface="Helvetica" charset="0"/>
                <a:cs typeface="Helvetica" charset="0"/>
                <a:sym typeface="Arial"/>
              </a:rPr>
              <a:t>What </a:t>
            </a:r>
            <a:r>
              <a:rPr lang="en-US" sz="1333" b="0" i="1" u="none" strike="noStrike" cap="none" dirty="0" smtClean="0">
                <a:solidFill>
                  <a:srgbClr val="000000"/>
                </a:solidFill>
                <a:effectLst/>
                <a:latin typeface="Helvetica" charset="0"/>
                <a:ea typeface="Helvetica" charset="0"/>
                <a:cs typeface="Helvetica" charset="0"/>
                <a:sym typeface="Arial"/>
              </a:rPr>
              <a:t>uniquely</a:t>
            </a:r>
            <a:r>
              <a:rPr lang="en-US" sz="1333" b="0" i="0" u="none" strike="noStrike" cap="none" dirty="0" smtClean="0">
                <a:solidFill>
                  <a:srgbClr val="000000"/>
                </a:solidFill>
                <a:effectLst/>
                <a:latin typeface="Helvetica" charset="0"/>
                <a:ea typeface="Helvetica" charset="0"/>
                <a:cs typeface="Helvetica" charset="0"/>
                <a:sym typeface="Arial"/>
              </a:rPr>
              <a:t> strategic things does the business do to deliver its proposition?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333" b="0" i="0" u="none" strike="noStrike" cap="none" dirty="0" smtClean="0">
              <a:solidFill>
                <a:srgbClr val="000000"/>
              </a:solidFill>
              <a:effectLst/>
              <a:latin typeface="Helvetica" charset="0"/>
              <a:ea typeface="Helvetica" charset="0"/>
              <a:cs typeface="Helvetica" charset="0"/>
              <a:sym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333" b="0" i="0" u="none" strike="noStrike" cap="none" dirty="0" smtClean="0">
              <a:solidFill>
                <a:srgbClr val="000000"/>
              </a:solidFill>
              <a:effectLst/>
              <a:latin typeface="Helvetica" charset="0"/>
              <a:ea typeface="Helvetica" charset="0"/>
              <a:cs typeface="Helvetica" charset="0"/>
              <a:sym typeface="Arial"/>
            </a:endParaRPr>
          </a:p>
        </p:txBody>
      </p:sp>
      <p:sp>
        <p:nvSpPr>
          <p:cNvPr id="14" name="Shape 14"/>
          <p:cNvSpPr txBox="1"/>
          <p:nvPr/>
        </p:nvSpPr>
        <p:spPr>
          <a:xfrm>
            <a:off x="2853234" y="2748847"/>
            <a:ext cx="2130399" cy="1956400"/>
          </a:xfrm>
          <a:prstGeom prst="rect">
            <a:avLst/>
          </a:prstGeom>
          <a:noFill/>
          <a:ln>
            <a:noFill/>
          </a:ln>
        </p:spPr>
        <p:txBody>
          <a:bodyPr lIns="121900" tIns="121900" rIns="121900" bIns="121900" anchor="t" anchorCtr="0">
            <a:noAutofit/>
          </a:bodyPr>
          <a:lstStyle/>
          <a:p>
            <a:r>
              <a:rPr lang="en-US" sz="1333" b="0" i="0" u="none" strike="noStrike" cap="none" dirty="0" smtClean="0">
                <a:solidFill>
                  <a:srgbClr val="FF0000"/>
                </a:solidFill>
                <a:effectLst/>
                <a:latin typeface="Helvetica" charset="0"/>
                <a:ea typeface="Helvetica" charset="0"/>
                <a:cs typeface="Helvetica" charset="0"/>
                <a:sym typeface="Arial"/>
              </a:rPr>
              <a:t>Who you</a:t>
            </a:r>
            <a:r>
              <a:rPr lang="en-US" sz="1333" b="0" i="0" u="none" strike="noStrike" cap="none" baseline="0" dirty="0" smtClean="0">
                <a:solidFill>
                  <a:srgbClr val="FF0000"/>
                </a:solidFill>
                <a:effectLst/>
                <a:latin typeface="Helvetica" charset="0"/>
                <a:ea typeface="Helvetica" charset="0"/>
                <a:cs typeface="Helvetica" charset="0"/>
                <a:sym typeface="Arial"/>
              </a:rPr>
              <a:t> are and</a:t>
            </a:r>
          </a:p>
          <a:p>
            <a:r>
              <a:rPr lang="en-US" sz="1333" b="0" i="0" u="none" strike="noStrike" cap="none" baseline="0" dirty="0" smtClean="0">
                <a:solidFill>
                  <a:srgbClr val="FF0000"/>
                </a:solidFill>
                <a:effectLst/>
                <a:latin typeface="Helvetica" charset="0"/>
                <a:ea typeface="Helvetica" charset="0"/>
                <a:cs typeface="Helvetica" charset="0"/>
                <a:sym typeface="Arial"/>
              </a:rPr>
              <a:t>what you have</a:t>
            </a:r>
            <a:endParaRPr lang="en-US" sz="1333" b="0" i="0" u="none" strike="noStrike" cap="none" dirty="0" smtClean="0">
              <a:solidFill>
                <a:srgbClr val="000000"/>
              </a:solidFill>
              <a:effectLst/>
              <a:latin typeface="Helvetica" charset="0"/>
              <a:ea typeface="Helvetica" charset="0"/>
              <a:cs typeface="Helvetica" charset="0"/>
              <a:sym typeface="Arial"/>
            </a:endParaRPr>
          </a:p>
          <a:p>
            <a:r>
              <a:rPr lang="en-US" sz="1333" b="0" i="0" u="none" strike="noStrike" cap="none" dirty="0" smtClean="0">
                <a:solidFill>
                  <a:srgbClr val="000000"/>
                </a:solidFill>
                <a:effectLst/>
                <a:latin typeface="Helvetica" charset="0"/>
                <a:ea typeface="Helvetica" charset="0"/>
                <a:cs typeface="Helvetica" charset="0"/>
                <a:sym typeface="Arial"/>
              </a:rPr>
              <a:t>What unique strategic assets must the business have to compete?</a:t>
            </a:r>
          </a:p>
        </p:txBody>
      </p:sp>
      <p:pic>
        <p:nvPicPr>
          <p:cNvPr id="19" name="Picture 18"/>
          <p:cNvPicPr>
            <a:picLocks noChangeAspect="1"/>
          </p:cNvPicPr>
          <p:nvPr userDrawn="1"/>
        </p:nvPicPr>
        <p:blipFill rotWithShape="1">
          <a:blip r:embed="rId3"/>
          <a:srcRect t="35628" b="6128"/>
          <a:stretch/>
        </p:blipFill>
        <p:spPr>
          <a:xfrm flipH="1">
            <a:off x="5980130" y="5716439"/>
            <a:ext cx="1706389" cy="761264"/>
          </a:xfrm>
          <a:prstGeom prst="rect">
            <a:avLst/>
          </a:prstGeom>
        </p:spPr>
      </p:pic>
      <p:sp>
        <p:nvSpPr>
          <p:cNvPr id="15" name="Shape 15"/>
          <p:cNvSpPr txBox="1"/>
          <p:nvPr/>
        </p:nvSpPr>
        <p:spPr>
          <a:xfrm>
            <a:off x="7200801" y="2748847"/>
            <a:ext cx="2130399" cy="1956400"/>
          </a:xfrm>
          <a:prstGeom prst="rect">
            <a:avLst/>
          </a:prstGeom>
          <a:noFill/>
          <a:ln>
            <a:noFill/>
          </a:ln>
        </p:spPr>
        <p:txBody>
          <a:bodyPr lIns="121900" tIns="121900" rIns="121900" bIns="121900" anchor="t" anchorCtr="0">
            <a:noAutofit/>
          </a:bodyPr>
          <a:lstStyle/>
          <a:p>
            <a:pPr lvl="0" rtl="0">
              <a:spcBef>
                <a:spcPts val="0"/>
              </a:spcBef>
              <a:buNone/>
            </a:pPr>
            <a:r>
              <a:rPr lang="en-US" sz="1333" b="0" i="0" u="none" strike="noStrike" cap="none" dirty="0" smtClean="0">
                <a:solidFill>
                  <a:srgbClr val="FF0000"/>
                </a:solidFill>
                <a:effectLst/>
                <a:latin typeface="Helvetica" charset="0"/>
                <a:ea typeface="Helvetica" charset="0"/>
                <a:cs typeface="Helvetica" charset="0"/>
                <a:sym typeface="Arial"/>
              </a:rPr>
              <a:t>How they know you and how you deliver</a:t>
            </a:r>
            <a:endParaRPr lang="en-US" sz="1333" b="0" i="0" u="none" strike="noStrike" cap="none" dirty="0" smtClean="0">
              <a:solidFill>
                <a:srgbClr val="000000"/>
              </a:solidFill>
              <a:effectLst/>
              <a:latin typeface="Helvetica" charset="0"/>
              <a:ea typeface="Helvetica" charset="0"/>
              <a:cs typeface="Helvetica" charset="0"/>
              <a:sym typeface="Arial"/>
            </a:endParaRPr>
          </a:p>
          <a:p>
            <a:pPr lvl="0" rtl="0">
              <a:spcBef>
                <a:spcPts val="0"/>
              </a:spcBef>
              <a:buNone/>
            </a:pPr>
            <a:r>
              <a:rPr lang="en-US" sz="1333" b="0" i="0" u="none" strike="noStrike" cap="none" dirty="0" smtClean="0">
                <a:solidFill>
                  <a:srgbClr val="000000"/>
                </a:solidFill>
                <a:effectLst/>
                <a:latin typeface="Helvetica" charset="0"/>
                <a:ea typeface="Helvetica" charset="0"/>
                <a:cs typeface="Helvetica" charset="0"/>
                <a:sym typeface="Arial"/>
              </a:rPr>
              <a:t>How are these propositions promoted, sold and delivered? Why? Is it working?</a:t>
            </a:r>
            <a:endParaRPr lang="en" sz="1333" dirty="0">
              <a:latin typeface="Helvetica Neue"/>
              <a:ea typeface="Helvetica Neue"/>
              <a:cs typeface="Helvetica Neue"/>
              <a:sym typeface="Helvetica Neue"/>
            </a:endParaRPr>
          </a:p>
        </p:txBody>
      </p:sp>
      <p:pic>
        <p:nvPicPr>
          <p:cNvPr id="5" name="Picture 4"/>
          <p:cNvPicPr>
            <a:picLocks noChangeAspect="1"/>
          </p:cNvPicPr>
          <p:nvPr userDrawn="1"/>
        </p:nvPicPr>
        <p:blipFill rotWithShape="1">
          <a:blip r:embed="rId3"/>
          <a:srcRect t="6001" b="6128"/>
          <a:stretch/>
        </p:blipFill>
        <p:spPr>
          <a:xfrm flipH="1">
            <a:off x="6011092" y="4776541"/>
            <a:ext cx="1706389" cy="1148497"/>
          </a:xfrm>
          <a:prstGeom prst="rect">
            <a:avLst/>
          </a:prstGeom>
        </p:spPr>
      </p:pic>
      <p:sp>
        <p:nvSpPr>
          <p:cNvPr id="16" name="Shape 16"/>
          <p:cNvSpPr txBox="1"/>
          <p:nvPr/>
        </p:nvSpPr>
        <p:spPr>
          <a:xfrm>
            <a:off x="7200783" y="396901"/>
            <a:ext cx="2130399" cy="1713999"/>
          </a:xfrm>
          <a:prstGeom prst="rect">
            <a:avLst/>
          </a:prstGeom>
          <a:noFill/>
          <a:ln>
            <a:noFill/>
          </a:ln>
        </p:spPr>
        <p:txBody>
          <a:bodyPr lIns="121900" tIns="121900" rIns="121900" bIns="121900" anchor="t" anchorCtr="0">
            <a:noAutofit/>
          </a:bodyPr>
          <a:lstStyle/>
          <a:p>
            <a:r>
              <a:rPr lang="en-US" sz="1333" b="0" i="0" u="none" strike="noStrike" cap="none" dirty="0" smtClean="0">
                <a:solidFill>
                  <a:srgbClr val="FF0000"/>
                </a:solidFill>
                <a:effectLst/>
                <a:latin typeface="Helvetica" charset="0"/>
                <a:ea typeface="Helvetica" charset="0"/>
                <a:cs typeface="Helvetica" charset="0"/>
                <a:sym typeface="Arial"/>
              </a:rPr>
              <a:t>How you interact</a:t>
            </a:r>
            <a:endParaRPr lang="en-US" sz="1333" b="0" i="0" u="none" strike="noStrike" cap="none" dirty="0" smtClean="0">
              <a:solidFill>
                <a:srgbClr val="000000"/>
              </a:solidFill>
              <a:effectLst/>
              <a:latin typeface="Helvetica" charset="0"/>
              <a:ea typeface="Helvetica" charset="0"/>
              <a:cs typeface="Helvetica" charset="0"/>
              <a:sym typeface="Arial"/>
            </a:endParaRPr>
          </a:p>
          <a:p>
            <a:r>
              <a:rPr lang="en-US" sz="1333" b="0" i="0" u="none" strike="noStrike" cap="none" dirty="0" smtClean="0">
                <a:solidFill>
                  <a:srgbClr val="000000"/>
                </a:solidFill>
                <a:effectLst/>
                <a:latin typeface="Helvetica" charset="0"/>
                <a:ea typeface="Helvetica" charset="0"/>
                <a:cs typeface="Helvetica" charset="0"/>
                <a:sym typeface="Arial"/>
              </a:rPr>
              <a:t>How do you interact with the customer through their ‘journey’?</a:t>
            </a:r>
          </a:p>
        </p:txBody>
      </p:sp>
      <p:pic>
        <p:nvPicPr>
          <p:cNvPr id="2" name="Picture 1"/>
          <p:cNvPicPr>
            <a:picLocks noChangeAspect="1"/>
          </p:cNvPicPr>
          <p:nvPr userDrawn="1"/>
        </p:nvPicPr>
        <p:blipFill rotWithShape="1">
          <a:blip r:embed="rId4"/>
          <a:srcRect r="9248"/>
          <a:stretch/>
        </p:blipFill>
        <p:spPr>
          <a:xfrm>
            <a:off x="9347375" y="4775669"/>
            <a:ext cx="1506064" cy="1736123"/>
          </a:xfrm>
          <a:prstGeom prst="rect">
            <a:avLst/>
          </a:prstGeom>
        </p:spPr>
      </p:pic>
      <p:sp>
        <p:nvSpPr>
          <p:cNvPr id="18" name="Shape 18"/>
          <p:cNvSpPr txBox="1"/>
          <p:nvPr userDrawn="1"/>
        </p:nvSpPr>
        <p:spPr>
          <a:xfrm>
            <a:off x="9421093" y="5072713"/>
            <a:ext cx="1865399" cy="1478800"/>
          </a:xfrm>
          <a:prstGeom prst="rect">
            <a:avLst/>
          </a:prstGeom>
          <a:noFill/>
          <a:ln>
            <a:noFill/>
          </a:ln>
        </p:spPr>
        <p:txBody>
          <a:bodyPr lIns="121900" tIns="121900" rIns="121900" bIns="121900" anchor="t" anchorCtr="0">
            <a:noAutofit/>
          </a:bodyPr>
          <a:lstStyle/>
          <a:p>
            <a:pPr lvl="0" algn="l" rtl="0">
              <a:spcBef>
                <a:spcPts val="0"/>
              </a:spcBef>
              <a:buNone/>
            </a:pPr>
            <a:r>
              <a:rPr lang="en-US" sz="1333" b="0" i="0" u="none" strike="noStrike" cap="none" dirty="0" smtClean="0">
                <a:solidFill>
                  <a:srgbClr val="FF0000"/>
                </a:solidFill>
                <a:effectLst/>
                <a:latin typeface="Helvetica" charset="0"/>
                <a:ea typeface="Helvetica" charset="0"/>
                <a:cs typeface="Helvetica" charset="0"/>
                <a:sym typeface="Arial"/>
              </a:rPr>
              <a:t>What you get</a:t>
            </a:r>
            <a:endParaRPr lang="en-US" sz="1333" b="0" i="0" u="none" strike="noStrike" cap="none" dirty="0" smtClean="0">
              <a:solidFill>
                <a:srgbClr val="000000"/>
              </a:solidFill>
              <a:effectLst/>
              <a:latin typeface="Helvetica" charset="0"/>
              <a:ea typeface="Helvetica" charset="0"/>
              <a:cs typeface="Helvetica" charset="0"/>
              <a:sym typeface="Arial"/>
            </a:endParaRPr>
          </a:p>
          <a:p>
            <a:pPr lvl="0" algn="l" rtl="0">
              <a:spcBef>
                <a:spcPts val="0"/>
              </a:spcBef>
              <a:buNone/>
            </a:pPr>
            <a:r>
              <a:rPr lang="en-US" sz="1333" b="0" i="0" u="none" strike="noStrike" cap="none" dirty="0" smtClean="0">
                <a:solidFill>
                  <a:srgbClr val="000000"/>
                </a:solidFill>
                <a:effectLst/>
                <a:latin typeface="Helvetica" charset="0"/>
                <a:ea typeface="Helvetica" charset="0"/>
                <a:cs typeface="Helvetica" charset="0"/>
                <a:sym typeface="Arial"/>
              </a:rPr>
              <a:t>How does the business earn revenue from the value propositions?</a:t>
            </a:r>
            <a:endParaRPr lang="en" sz="1333" b="1" dirty="0">
              <a:solidFill>
                <a:srgbClr val="FF0000"/>
              </a:solidFill>
              <a:latin typeface="Helvetica Neue"/>
              <a:ea typeface="Helvetica Neue"/>
              <a:cs typeface="Helvetica Neue"/>
              <a:sym typeface="Helvetica Neue"/>
            </a:endParaRPr>
          </a:p>
        </p:txBody>
      </p:sp>
      <p:pic>
        <p:nvPicPr>
          <p:cNvPr id="20" name="Picture 19"/>
          <p:cNvPicPr>
            <a:picLocks noChangeAspect="1"/>
          </p:cNvPicPr>
          <p:nvPr userDrawn="1"/>
        </p:nvPicPr>
        <p:blipFill rotWithShape="1">
          <a:blip r:embed="rId3"/>
          <a:srcRect l="71220" t="52597" b="6128"/>
          <a:stretch/>
        </p:blipFill>
        <p:spPr>
          <a:xfrm flipH="1">
            <a:off x="5409823" y="4852398"/>
            <a:ext cx="601268" cy="539473"/>
          </a:xfrm>
          <a:prstGeom prst="rect">
            <a:avLst/>
          </a:prstGeom>
        </p:spPr>
      </p:pic>
      <p:pic>
        <p:nvPicPr>
          <p:cNvPr id="6" name="Picture 5"/>
          <p:cNvPicPr>
            <a:picLocks noChangeAspect="1"/>
          </p:cNvPicPr>
          <p:nvPr userDrawn="1"/>
        </p:nvPicPr>
        <p:blipFill>
          <a:blip r:embed="rId5"/>
          <a:stretch>
            <a:fillRect/>
          </a:stretch>
        </p:blipFill>
        <p:spPr>
          <a:xfrm>
            <a:off x="8544581" y="4823805"/>
            <a:ext cx="786601" cy="557591"/>
          </a:xfrm>
          <a:prstGeom prst="rect">
            <a:avLst/>
          </a:prstGeom>
        </p:spPr>
      </p:pic>
      <p:sp>
        <p:nvSpPr>
          <p:cNvPr id="17" name="Shape 17"/>
          <p:cNvSpPr txBox="1"/>
          <p:nvPr/>
        </p:nvSpPr>
        <p:spPr>
          <a:xfrm>
            <a:off x="671667" y="5078459"/>
            <a:ext cx="8455363" cy="1478800"/>
          </a:xfrm>
          <a:prstGeom prst="rect">
            <a:avLst/>
          </a:prstGeom>
          <a:noFill/>
          <a:ln>
            <a:noFill/>
          </a:ln>
        </p:spPr>
        <p:txBody>
          <a:bodyPr lIns="121900" tIns="121900" rIns="121900" bIns="121900" anchor="t" anchorCtr="0">
            <a:noAutofit/>
          </a:bodyPr>
          <a:lstStyle/>
          <a:p>
            <a:r>
              <a:rPr lang="en-US" sz="1333" b="0" i="0" u="none" strike="noStrike" cap="none" dirty="0" smtClean="0">
                <a:solidFill>
                  <a:srgbClr val="FF0000"/>
                </a:solidFill>
                <a:effectLst/>
                <a:latin typeface="Helvetica" charset="0"/>
                <a:ea typeface="Helvetica" charset="0"/>
                <a:cs typeface="Helvetica" charset="0"/>
                <a:sym typeface="Arial"/>
              </a:rPr>
              <a:t>What you give</a:t>
            </a:r>
          </a:p>
          <a:p>
            <a:r>
              <a:rPr lang="en-US" sz="1333" b="0" i="0" u="none" strike="noStrike" cap="none" dirty="0" smtClean="0">
                <a:solidFill>
                  <a:srgbClr val="000000"/>
                </a:solidFill>
                <a:effectLst/>
                <a:latin typeface="Helvetica" charset="0"/>
                <a:ea typeface="Helvetica" charset="0"/>
                <a:cs typeface="Helvetica" charset="0"/>
                <a:sym typeface="Arial"/>
              </a:rPr>
              <a:t>What are the business’ major cost drivers? How are they linked to revenue?</a:t>
            </a:r>
            <a:endParaRPr lang="en-US" sz="1333" b="0" i="0" u="none" strike="noStrike" cap="none" dirty="0">
              <a:solidFill>
                <a:srgbClr val="000000"/>
              </a:solidFill>
              <a:effectLst/>
              <a:latin typeface="Helvetica" charset="0"/>
              <a:ea typeface="Helvetica" charset="0"/>
              <a:cs typeface="Helvetica" charset="0"/>
              <a:sym typeface="Arial"/>
            </a:endParaRPr>
          </a:p>
        </p:txBody>
      </p:sp>
    </p:spTree>
    <p:extLst>
      <p:ext uri="{BB962C8B-B14F-4D97-AF65-F5344CB8AC3E}">
        <p14:creationId xmlns:p14="http://schemas.microsoft.com/office/powerpoint/2010/main" val="597648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Light" pitchFamily="34"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21621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6575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61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5061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632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p>
            <a:fld id="{A5A8B2D0-5DBC-574E-8F52-821FA0DEAF6F}"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6" name="Slide Number Placeholder 5"/>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1465961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pic>
        <p:nvPicPr>
          <p:cNvPr id="1027" name="Picture 3" descr="E:\Documents\Dropbox\GREENINI\Logo and Brand Identity\Green Initiatives Ic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5364" y="0"/>
            <a:ext cx="1154072" cy="111760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6984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41960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92883"/>
            <a:ext cx="2844800" cy="365125"/>
          </a:xfrm>
        </p:spPr>
        <p:txBody>
          <a:bodyPr/>
          <a:lstStyle/>
          <a:p>
            <a:fld id="{DD801AB3-4666-4E8B-9E0E-15A37EA6F26C}" type="datetime1">
              <a:rPr lang="en-US" smtClean="0"/>
              <a:t>9/22/17</a:t>
            </a:fld>
            <a:endParaRPr lang="en-US"/>
          </a:p>
        </p:txBody>
      </p:sp>
      <p:sp>
        <p:nvSpPr>
          <p:cNvPr id="5" name="Footer Placeholder 4"/>
          <p:cNvSpPr>
            <a:spLocks noGrp="1"/>
          </p:cNvSpPr>
          <p:nvPr>
            <p:ph type="ftr" sz="quarter" idx="11"/>
          </p:nvPr>
        </p:nvSpPr>
        <p:spPr>
          <a:xfrm>
            <a:off x="4165600" y="6492883"/>
            <a:ext cx="3860800" cy="365125"/>
          </a:xfrm>
        </p:spPr>
        <p:txBody>
          <a:bodyPr/>
          <a:lstStyle/>
          <a:p>
            <a:endParaRPr lang="en-US"/>
          </a:p>
        </p:txBody>
      </p:sp>
      <p:sp>
        <p:nvSpPr>
          <p:cNvPr id="6" name="Slide Number Placeholder 5"/>
          <p:cNvSpPr>
            <a:spLocks noGrp="1"/>
          </p:cNvSpPr>
          <p:nvPr>
            <p:ph type="sldNum" sz="quarter" idx="12"/>
          </p:nvPr>
        </p:nvSpPr>
        <p:spPr>
          <a:xfrm>
            <a:off x="8737600" y="6492883"/>
            <a:ext cx="2844800" cy="365125"/>
          </a:xfrm>
        </p:spPr>
        <p:txBody>
          <a:bodyPr/>
          <a:lstStyle/>
          <a:p>
            <a:fld id="{C1300A39-69C2-49CD-8935-46ED3B6F949D}" type="slidenum">
              <a:rPr lang="en-US" smtClean="0"/>
              <a:t>‹#›</a:t>
            </a:fld>
            <a:endParaRPr lang="en-US"/>
          </a:p>
        </p:txBody>
      </p:sp>
      <p:cxnSp>
        <p:nvCxnSpPr>
          <p:cNvPr id="8" name="Straight Connector 7"/>
          <p:cNvCxnSpPr/>
          <p:nvPr userDrawn="1"/>
        </p:nvCxnSpPr>
        <p:spPr>
          <a:xfrm>
            <a:off x="609600" y="1129124"/>
            <a:ext cx="10972800" cy="0"/>
          </a:xfrm>
          <a:prstGeom prst="line">
            <a:avLst/>
          </a:prstGeom>
          <a:ln w="28575">
            <a:solidFill>
              <a:srgbClr val="007245"/>
            </a:solidFill>
          </a:ln>
        </p:spPr>
        <p:style>
          <a:lnRef idx="1">
            <a:schemeClr val="accent1"/>
          </a:lnRef>
          <a:fillRef idx="0">
            <a:schemeClr val="accent1"/>
          </a:fillRef>
          <a:effectRef idx="0">
            <a:schemeClr val="accent1"/>
          </a:effectRef>
          <a:fontRef idx="minor">
            <a:schemeClr val="tx1"/>
          </a:fontRef>
        </p:style>
      </p:cxnSp>
      <p:pic>
        <p:nvPicPr>
          <p:cNvPr id="1027" name="Picture 3" descr="E:\Documents\Dropbox\GREENINI\Logo and Brand Identity\Green Initiatives Ic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5364" y="0"/>
            <a:ext cx="1154072" cy="111760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idx="4294967295"/>
          </p:nvPr>
        </p:nvSpPr>
        <p:spPr>
          <a:xfrm>
            <a:off x="609600" y="558800"/>
            <a:ext cx="9988062" cy="570324"/>
          </a:xfrm>
        </p:spPr>
        <p:txBody>
          <a:bodyPr>
            <a:normAutofit/>
          </a:bodyPr>
          <a:lstStyle>
            <a:lvl1pPr algn="l">
              <a:defRPr sz="3200">
                <a:solidFill>
                  <a:srgbClr val="2F4E87"/>
                </a:solidFill>
                <a:latin typeface="Myriad Pro" charset="0"/>
                <a:ea typeface="Myriad Pro" charset="0"/>
                <a:cs typeface="Myriad Pro" charset="0"/>
              </a:defRPr>
            </a:lvl1pPr>
          </a:lstStyle>
          <a:p>
            <a:endParaRPr lang="en-US" dirty="0"/>
          </a:p>
        </p:txBody>
      </p:sp>
      <p:sp>
        <p:nvSpPr>
          <p:cNvPr id="10" name="Text Placeholder 2"/>
          <p:cNvSpPr>
            <a:spLocks noGrp="1"/>
          </p:cNvSpPr>
          <p:nvPr>
            <p:ph type="body" idx="13"/>
          </p:nvPr>
        </p:nvSpPr>
        <p:spPr>
          <a:xfrm>
            <a:off x="643470" y="1129125"/>
            <a:ext cx="10938933" cy="699676"/>
          </a:xfrm>
        </p:spPr>
        <p:txBody>
          <a:bodyPr anchor="t" anchorCtr="0">
            <a:noAutofit/>
          </a:bodyPr>
          <a:lstStyle>
            <a:lvl1pPr marL="0" indent="0">
              <a:buNone/>
              <a:defRPr sz="2000">
                <a:solidFill>
                  <a:srgbClr val="007245"/>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179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xfrm>
            <a:off x="838200" y="1825625"/>
            <a:ext cx="10515600" cy="4351338"/>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Date Placeholder 3"/>
          <p:cNvSpPr>
            <a:spLocks noGrp="1"/>
          </p:cNvSpPr>
          <p:nvPr>
            <p:ph type="dt" sz="half" idx="10"/>
          </p:nvPr>
        </p:nvSpPr>
        <p:spPr>
          <a:xfrm>
            <a:off x="838200" y="6356350"/>
            <a:ext cx="2743200" cy="365125"/>
          </a:xfrm>
        </p:spPr>
        <p:txBody>
          <a:bodyPr/>
          <a:lstStyle/>
          <a:p>
            <a:fld id="{E4D00F7E-E534-5F42-A335-0E76B8C9F4CB}" type="datetime1">
              <a:rPr lang="en-US" smtClean="0"/>
              <a:t>9/22/17</a:t>
            </a:fld>
            <a:endParaRPr lang="en-US"/>
          </a:p>
        </p:txBody>
      </p:sp>
      <p:sp>
        <p:nvSpPr>
          <p:cNvPr id="7" name="Footer Placeholder 4"/>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2017 © telospi.com</a:t>
            </a:r>
            <a:endParaRPr lang="en-US"/>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17D5D2-7F0B-574C-BC44-1283B257B721}" type="slidenum">
              <a:rPr lang="en-US" smtClean="0"/>
              <a:pPr/>
              <a:t>‹#›</a:t>
            </a:fld>
            <a:endParaRPr lang="en-US"/>
          </a:p>
        </p:txBody>
      </p:sp>
      <p:sp>
        <p:nvSpPr>
          <p:cNvPr id="2" name="Footer Placeholder 1"/>
          <p:cNvSpPr>
            <a:spLocks noGrp="1"/>
          </p:cNvSpPr>
          <p:nvPr>
            <p:ph type="ftr" sz="quarter" idx="11"/>
          </p:nvPr>
        </p:nvSpPr>
        <p:spPr/>
        <p:txBody>
          <a:bodyPr/>
          <a:lstStyle/>
          <a:p>
            <a:r>
              <a:rPr lang="en-US" smtClean="0"/>
              <a:t>2017 © telospi.com</a:t>
            </a:r>
            <a:endParaRPr lang="en-US" dirty="0" smtClean="0"/>
          </a:p>
        </p:txBody>
      </p:sp>
      <p:sp>
        <p:nvSpPr>
          <p:cNvPr id="3" name="Slide Number Placeholder 2"/>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1018583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AT"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AT" smtClean="0"/>
              <a:t>Click to edit Master text styles</a:t>
            </a:r>
          </a:p>
        </p:txBody>
      </p:sp>
      <p:sp>
        <p:nvSpPr>
          <p:cNvPr id="4" name="Date Placeholder 3"/>
          <p:cNvSpPr>
            <a:spLocks noGrp="1"/>
          </p:cNvSpPr>
          <p:nvPr>
            <p:ph type="dt" sz="half" idx="10"/>
          </p:nvPr>
        </p:nvSpPr>
        <p:spPr/>
        <p:txBody>
          <a:bodyPr/>
          <a:lstStyle/>
          <a:p>
            <a:fld id="{8166E56C-D874-1F49-AC28-0A14D90BA210}"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6" name="Slide Number Placeholder 5"/>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33835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Date Placeholder 4"/>
          <p:cNvSpPr>
            <a:spLocks noGrp="1"/>
          </p:cNvSpPr>
          <p:nvPr>
            <p:ph type="dt" sz="half" idx="10"/>
          </p:nvPr>
        </p:nvSpPr>
        <p:spPr/>
        <p:txBody>
          <a:bodyPr/>
          <a:lstStyle/>
          <a:p>
            <a:fld id="{88512465-DA7F-8448-B312-6E0B2369CB72}" type="datetime1">
              <a:rPr lang="en-US" smtClean="0"/>
              <a:t>9/22/17</a:t>
            </a:fld>
            <a:endParaRPr lang="en-US"/>
          </a:p>
        </p:txBody>
      </p:sp>
      <p:sp>
        <p:nvSpPr>
          <p:cNvPr id="6" name="Footer Placeholder 5"/>
          <p:cNvSpPr>
            <a:spLocks noGrp="1"/>
          </p:cNvSpPr>
          <p:nvPr>
            <p:ph type="ftr" sz="quarter" idx="11"/>
          </p:nvPr>
        </p:nvSpPr>
        <p:spPr/>
        <p:txBody>
          <a:bodyPr/>
          <a:lstStyle/>
          <a:p>
            <a:r>
              <a:rPr lang="en-US" smtClean="0"/>
              <a:t>2017 © telospi.com</a:t>
            </a:r>
            <a:endParaRPr lang="en-US"/>
          </a:p>
        </p:txBody>
      </p:sp>
      <p:sp>
        <p:nvSpPr>
          <p:cNvPr id="7" name="Slide Number Placeholder 6"/>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2705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AT"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7" name="Date Placeholder 6"/>
          <p:cNvSpPr>
            <a:spLocks noGrp="1"/>
          </p:cNvSpPr>
          <p:nvPr>
            <p:ph type="dt" sz="half" idx="10"/>
          </p:nvPr>
        </p:nvSpPr>
        <p:spPr/>
        <p:txBody>
          <a:bodyPr/>
          <a:lstStyle/>
          <a:p>
            <a:fld id="{6E570A04-1DFF-7142-93F2-3C59CE1F806B}" type="datetime1">
              <a:rPr lang="en-US" smtClean="0"/>
              <a:t>9/22/17</a:t>
            </a:fld>
            <a:endParaRPr lang="en-US"/>
          </a:p>
        </p:txBody>
      </p:sp>
      <p:sp>
        <p:nvSpPr>
          <p:cNvPr id="8" name="Footer Placeholder 7"/>
          <p:cNvSpPr>
            <a:spLocks noGrp="1"/>
          </p:cNvSpPr>
          <p:nvPr>
            <p:ph type="ftr" sz="quarter" idx="11"/>
          </p:nvPr>
        </p:nvSpPr>
        <p:spPr/>
        <p:txBody>
          <a:bodyPr/>
          <a:lstStyle/>
          <a:p>
            <a:r>
              <a:rPr lang="en-US" smtClean="0"/>
              <a:t>2017 © telospi.com</a:t>
            </a:r>
            <a:endParaRPr lang="en-US"/>
          </a:p>
        </p:txBody>
      </p:sp>
      <p:sp>
        <p:nvSpPr>
          <p:cNvPr id="9" name="Slide Number Placeholder 8"/>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8316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Date Placeholder 2"/>
          <p:cNvSpPr>
            <a:spLocks noGrp="1"/>
          </p:cNvSpPr>
          <p:nvPr>
            <p:ph type="dt" sz="half" idx="10"/>
          </p:nvPr>
        </p:nvSpPr>
        <p:spPr/>
        <p:txBody>
          <a:bodyPr/>
          <a:lstStyle/>
          <a:p>
            <a:fld id="{9BA5E12D-A3E0-C44F-B810-B7ADA2F0DC2A}" type="datetime1">
              <a:rPr lang="en-US" smtClean="0"/>
              <a:t>9/22/17</a:t>
            </a:fld>
            <a:endParaRPr lang="en-US"/>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155429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45239-ED3F-2440-AD46-2FF88FF4A1C4}" type="datetime1">
              <a:rPr lang="en-US" smtClean="0"/>
              <a:t>9/22/17</a:t>
            </a:fld>
            <a:endParaRPr lang="en-US"/>
          </a:p>
        </p:txBody>
      </p:sp>
      <p:sp>
        <p:nvSpPr>
          <p:cNvPr id="3" name="Footer Placeholder 2"/>
          <p:cNvSpPr>
            <a:spLocks noGrp="1"/>
          </p:cNvSpPr>
          <p:nvPr>
            <p:ph type="ftr" sz="quarter" idx="11"/>
          </p:nvPr>
        </p:nvSpPr>
        <p:spPr/>
        <p:txBody>
          <a:bodyPr/>
          <a:lstStyle/>
          <a:p>
            <a:r>
              <a:rPr lang="en-US" smtClean="0"/>
              <a:t>2017 © telospi.com</a:t>
            </a:r>
            <a:endParaRPr lang="en-US"/>
          </a:p>
        </p:txBody>
      </p:sp>
      <p:sp>
        <p:nvSpPr>
          <p:cNvPr id="4" name="Slide Number Placeholder 3"/>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99373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AT"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AT" smtClean="0"/>
              <a:t>Click to edit Master text styles</a:t>
            </a:r>
          </a:p>
        </p:txBody>
      </p:sp>
      <p:sp>
        <p:nvSpPr>
          <p:cNvPr id="5" name="Date Placeholder 4"/>
          <p:cNvSpPr>
            <a:spLocks noGrp="1"/>
          </p:cNvSpPr>
          <p:nvPr>
            <p:ph type="dt" sz="half" idx="10"/>
          </p:nvPr>
        </p:nvSpPr>
        <p:spPr/>
        <p:txBody>
          <a:bodyPr/>
          <a:lstStyle/>
          <a:p>
            <a:fld id="{EAD906EA-04C5-0F45-9F2E-4FF889AFDC5E}" type="datetime1">
              <a:rPr lang="en-US" smtClean="0"/>
              <a:t>9/22/17</a:t>
            </a:fld>
            <a:endParaRPr lang="en-US"/>
          </a:p>
        </p:txBody>
      </p:sp>
      <p:sp>
        <p:nvSpPr>
          <p:cNvPr id="6" name="Footer Placeholder 5"/>
          <p:cNvSpPr>
            <a:spLocks noGrp="1"/>
          </p:cNvSpPr>
          <p:nvPr>
            <p:ph type="ftr" sz="quarter" idx="11"/>
          </p:nvPr>
        </p:nvSpPr>
        <p:spPr/>
        <p:txBody>
          <a:bodyPr/>
          <a:lstStyle/>
          <a:p>
            <a:r>
              <a:rPr lang="en-US" smtClean="0"/>
              <a:t>2017 © telospi.com</a:t>
            </a:r>
            <a:endParaRPr lang="en-US"/>
          </a:p>
        </p:txBody>
      </p:sp>
      <p:sp>
        <p:nvSpPr>
          <p:cNvPr id="7" name="Slide Number Placeholder 6"/>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78010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AT"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AT" smtClean="0"/>
              <a:t>Click to edit Master text styles</a:t>
            </a:r>
          </a:p>
        </p:txBody>
      </p:sp>
      <p:sp>
        <p:nvSpPr>
          <p:cNvPr id="5" name="Date Placeholder 4"/>
          <p:cNvSpPr>
            <a:spLocks noGrp="1"/>
          </p:cNvSpPr>
          <p:nvPr>
            <p:ph type="dt" sz="half" idx="10"/>
          </p:nvPr>
        </p:nvSpPr>
        <p:spPr/>
        <p:txBody>
          <a:bodyPr/>
          <a:lstStyle/>
          <a:p>
            <a:fld id="{8FA7AF76-DCEA-294C-B209-9DF151BD7C17}" type="datetime1">
              <a:rPr lang="en-US" smtClean="0"/>
              <a:t>9/22/17</a:t>
            </a:fld>
            <a:endParaRPr lang="en-US"/>
          </a:p>
        </p:txBody>
      </p:sp>
      <p:sp>
        <p:nvSpPr>
          <p:cNvPr id="6" name="Footer Placeholder 5"/>
          <p:cNvSpPr>
            <a:spLocks noGrp="1"/>
          </p:cNvSpPr>
          <p:nvPr>
            <p:ph type="ftr" sz="quarter" idx="11"/>
          </p:nvPr>
        </p:nvSpPr>
        <p:spPr/>
        <p:txBody>
          <a:bodyPr/>
          <a:lstStyle/>
          <a:p>
            <a:r>
              <a:rPr lang="en-US" smtClean="0"/>
              <a:t>2017 © telospi.com</a:t>
            </a:r>
            <a:endParaRPr lang="en-US"/>
          </a:p>
        </p:txBody>
      </p:sp>
      <p:sp>
        <p:nvSpPr>
          <p:cNvPr id="7" name="Slide Number Placeholder 6"/>
          <p:cNvSpPr>
            <a:spLocks noGrp="1"/>
          </p:cNvSpPr>
          <p:nvPr>
            <p:ph type="sldNum" sz="quarter" idx="12"/>
          </p:nvPr>
        </p:nvSpPr>
        <p:spPr/>
        <p:txBody>
          <a:bodyPr/>
          <a:lstStyle/>
          <a:p>
            <a:fld id="{F017D5D2-7F0B-574C-BC44-1283B257B721}" type="slidenum">
              <a:rPr lang="en-US" smtClean="0"/>
              <a:t>‹#›</a:t>
            </a:fld>
            <a:endParaRPr lang="en-US"/>
          </a:p>
        </p:txBody>
      </p:sp>
    </p:spTree>
    <p:extLst>
      <p:ext uri="{BB962C8B-B14F-4D97-AF65-F5344CB8AC3E}">
        <p14:creationId xmlns:p14="http://schemas.microsoft.com/office/powerpoint/2010/main" val="90302073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jpg"/><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AT" smtClean="0"/>
              <a:t>Click to edit Master title style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F2ECB-AF5B-1749-A5E0-0ED3C20219AF}" type="datetime1">
              <a:rPr lang="en-US" smtClean="0"/>
              <a:t>9/22/17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2017 © </a:t>
            </a:r>
            <a:r>
              <a:rPr lang="en-US" dirty="0" err="1" smtClean="0"/>
              <a:t>telospi.com</a:t>
            </a:r>
            <a:endParaRPr lang="en-US" dirty="0" smtClean="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7D5D2-7F0B-574C-BC44-1283B257B721}" type="slidenum">
              <a:rPr lang="en-US" smtClean="0"/>
              <a:t>‹#›</a:t>
            </a:fld>
            <a:endParaRPr lang="en-US"/>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771164" y="0"/>
            <a:ext cx="420836" cy="429517"/>
          </a:xfrm>
          <a:prstGeom prst="rect">
            <a:avLst/>
          </a:prstGeom>
        </p:spPr>
      </p:pic>
      <p:pic>
        <p:nvPicPr>
          <p:cNvPr id="8" name="Picture 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387831" cy="375897"/>
          </a:xfrm>
          <a:prstGeom prst="rect">
            <a:avLst/>
          </a:prstGeom>
        </p:spPr>
      </p:pic>
      <p:sp>
        <p:nvSpPr>
          <p:cNvPr id="9" name="Text Placeholder 8"/>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33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6" r:id="rId15"/>
    <p:sldLayoutId id="2147483669" r:id="rId16"/>
    <p:sldLayoutId id="2147483670" r:id="rId17"/>
    <p:sldLayoutId id="2147483671" r:id="rId18"/>
    <p:sldLayoutId id="2147483672" r:id="rId19"/>
    <p:sldLayoutId id="2147483673" r:id="rId20"/>
    <p:sldLayoutId id="2147483674" r:id="rId21"/>
    <p:sldLayoutId id="2147483675"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9"/>
          <p:cNvSpPr>
            <a:spLocks noGrp="1"/>
          </p:cNvSpPr>
          <p:nvPr>
            <p:ph type="title"/>
          </p:nvPr>
        </p:nvSpPr>
        <p:spPr>
          <a:xfrm>
            <a:off x="1085124" y="2688491"/>
            <a:ext cx="10502900" cy="1143000"/>
          </a:xfrm>
          <a:prstGeom prst="rect">
            <a:avLst/>
          </a:prstGeom>
        </p:spPr>
        <p:txBody>
          <a:bodyPr>
            <a:normAutofit/>
          </a:bodyPr>
          <a:lstStyle>
            <a:lvl1pPr algn="l">
              <a:defRPr>
                <a:latin typeface="Gill Sans Light"/>
                <a:ea typeface="Gill Sans Light"/>
                <a:cs typeface="Gill Sans Light"/>
                <a:sym typeface="Gill Sans Light"/>
              </a:defRPr>
            </a:lvl1pPr>
          </a:lstStyle>
          <a:p>
            <a:pPr algn="ctr"/>
            <a:r>
              <a:rPr lang="en-US" sz="6000" dirty="0"/>
              <a:t>GI 2020 </a:t>
            </a:r>
            <a:r>
              <a:rPr lang="en-US" sz="6000" dirty="0" smtClean="0"/>
              <a:t>Business Strategy</a:t>
            </a:r>
            <a:endParaRPr sz="6000" dirty="0"/>
          </a:p>
        </p:txBody>
      </p:sp>
      <p:pic>
        <p:nvPicPr>
          <p:cNvPr id="6" name="Picture 5"/>
          <p:cNvPicPr>
            <a:picLocks noChangeAspect="1"/>
          </p:cNvPicPr>
          <p:nvPr/>
        </p:nvPicPr>
        <p:blipFill rotWithShape="1">
          <a:blip r:embed="rId3"/>
          <a:srcRect r="72802"/>
          <a:stretch/>
        </p:blipFill>
        <p:spPr>
          <a:xfrm>
            <a:off x="5592766" y="1672160"/>
            <a:ext cx="1006467" cy="851441"/>
          </a:xfrm>
          <a:prstGeom prst="rect">
            <a:avLst/>
          </a:prstGeom>
        </p:spPr>
      </p:pic>
      <p:sp>
        <p:nvSpPr>
          <p:cNvPr id="3" name="TextBox 2"/>
          <p:cNvSpPr txBox="1"/>
          <p:nvPr/>
        </p:nvSpPr>
        <p:spPr>
          <a:xfrm>
            <a:off x="2170974" y="3831491"/>
            <a:ext cx="8331200"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4000" dirty="0" smtClean="0"/>
              <a:t>Executive Summary</a:t>
            </a:r>
            <a:endParaRPr lang="en-US" sz="4000" dirty="0">
              <a:solidFill>
                <a:srgbClr val="000000"/>
              </a:solidFill>
              <a:sym typeface="Helvetica Light"/>
            </a:endParaRPr>
          </a:p>
        </p:txBody>
      </p:sp>
      <p:sp>
        <p:nvSpPr>
          <p:cNvPr id="4" name="Footer Placeholder 3"/>
          <p:cNvSpPr>
            <a:spLocks noGrp="1"/>
          </p:cNvSpPr>
          <p:nvPr>
            <p:ph type="ftr" sz="quarter" idx="15"/>
          </p:nvPr>
        </p:nvSpPr>
        <p:spPr/>
        <p:txBody>
          <a:bodyPr/>
          <a:lstStyle/>
          <a:p>
            <a:r>
              <a:rPr lang="en-US" smtClean="0"/>
              <a:t>2017 © telospi.com</a:t>
            </a:r>
            <a:endParaRPr lang="en-US" dirty="0" smtClean="0"/>
          </a:p>
        </p:txBody>
      </p:sp>
      <p:sp>
        <p:nvSpPr>
          <p:cNvPr id="7" name="Slide Number Placeholder 6"/>
          <p:cNvSpPr>
            <a:spLocks noGrp="1"/>
          </p:cNvSpPr>
          <p:nvPr>
            <p:ph type="sldNum" sz="quarter" idx="2"/>
          </p:nvPr>
        </p:nvSpPr>
        <p:spPr/>
        <p:txBody>
          <a:bodyPr/>
          <a:lstStyle/>
          <a:p>
            <a:fld id="{86CB4B4D-7CA3-9044-876B-883B54F8677D}" type="slidenum">
              <a:rPr lang="uk-UA" smtClean="0"/>
              <a:t>1</a:t>
            </a:fld>
            <a:endParaRPr lang="uk-UA"/>
          </a:p>
        </p:txBody>
      </p:sp>
    </p:spTree>
    <p:extLst>
      <p:ext uri="{BB962C8B-B14F-4D97-AF65-F5344CB8AC3E}">
        <p14:creationId xmlns:p14="http://schemas.microsoft.com/office/powerpoint/2010/main" val="48811967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73" y="320675"/>
            <a:ext cx="10515600" cy="1325563"/>
          </a:xfrm>
        </p:spPr>
        <p:txBody>
          <a:bodyPr/>
          <a:lstStyle/>
          <a:p>
            <a:r>
              <a:rPr lang="en-US" dirty="0" smtClean="0"/>
              <a:t>Strategy Process Summary</a:t>
            </a:r>
            <a:endParaRPr lang="en-US"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10</a:t>
            </a:fld>
            <a:endParaRPr lang="en-US"/>
          </a:p>
        </p:txBody>
      </p:sp>
      <p:graphicFrame>
        <p:nvGraphicFramePr>
          <p:cNvPr id="9" name="Diagram 8"/>
          <p:cNvGraphicFramePr/>
          <p:nvPr>
            <p:extLst>
              <p:ext uri="{D42A27DB-BD31-4B8C-83A1-F6EECF244321}">
                <p14:modId xmlns:p14="http://schemas.microsoft.com/office/powerpoint/2010/main" val="356414180"/>
              </p:ext>
            </p:extLst>
          </p:nvPr>
        </p:nvGraphicFramePr>
        <p:xfrm>
          <a:off x="914400" y="1825625"/>
          <a:ext cx="10869684" cy="426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76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79874"/>
          </a:xfrm>
        </p:spPr>
        <p:txBody>
          <a:bodyPr/>
          <a:lstStyle/>
          <a:p>
            <a:pPr algn="ctr"/>
            <a:r>
              <a:rPr lang="en-US" dirty="0" smtClean="0"/>
              <a:t>Next Steps</a:t>
            </a:r>
            <a:endParaRPr lang="en-US" dirty="0"/>
          </a:p>
        </p:txBody>
      </p:sp>
      <p:sp>
        <p:nvSpPr>
          <p:cNvPr id="3" name="Text Placeholder 2"/>
          <p:cNvSpPr>
            <a:spLocks noGrp="1"/>
          </p:cNvSpPr>
          <p:nvPr>
            <p:ph type="body" idx="1"/>
          </p:nvPr>
        </p:nvSpPr>
        <p:spPr>
          <a:xfrm>
            <a:off x="831850" y="4074045"/>
            <a:ext cx="10515600" cy="1500187"/>
          </a:xfrm>
        </p:spPr>
        <p:txBody>
          <a:bodyPr>
            <a:normAutofit/>
          </a:bodyPr>
          <a:lstStyle/>
          <a:p>
            <a:pPr algn="ctr"/>
            <a:r>
              <a:rPr lang="en-US" sz="4000" dirty="0" smtClean="0"/>
              <a:t>What has to be done next </a:t>
            </a:r>
          </a:p>
          <a:p>
            <a:pPr algn="ctr"/>
            <a:r>
              <a:rPr lang="en-US" sz="4000" dirty="0" smtClean="0"/>
              <a:t>to make this happen?</a:t>
            </a:r>
            <a:endParaRPr lang="en-US" sz="4000" dirty="0"/>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7" name="Slide Number Placeholder 6"/>
          <p:cNvSpPr>
            <a:spLocks noGrp="1"/>
          </p:cNvSpPr>
          <p:nvPr>
            <p:ph type="sldNum" sz="quarter" idx="12"/>
          </p:nvPr>
        </p:nvSpPr>
        <p:spPr/>
        <p:txBody>
          <a:bodyPr/>
          <a:lstStyle/>
          <a:p>
            <a:fld id="{F017D5D2-7F0B-574C-BC44-1283B257B721}" type="slidenum">
              <a:rPr lang="en-US" smtClean="0"/>
              <a:t>11</a:t>
            </a:fld>
            <a:endParaRPr lang="en-US"/>
          </a:p>
        </p:txBody>
      </p:sp>
      <p:sp>
        <p:nvSpPr>
          <p:cNvPr id="8" name="TextBox 7"/>
          <p:cNvSpPr txBox="1"/>
          <p:nvPr/>
        </p:nvSpPr>
        <p:spPr>
          <a:xfrm>
            <a:off x="0" y="6356350"/>
            <a:ext cx="1231900" cy="205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hangingPunct="0"/>
            <a:r>
              <a:rPr lang="en-US" sz="1000" smtClean="0"/>
              <a:t>July 6</a:t>
            </a:r>
            <a:endParaRPr lang="en-US" sz="1000" dirty="0">
              <a:solidFill>
                <a:srgbClr val="000000"/>
              </a:solidFill>
              <a:sym typeface="Helvetica Light"/>
            </a:endParaRPr>
          </a:p>
        </p:txBody>
      </p:sp>
      <p:pic>
        <p:nvPicPr>
          <p:cNvPr id="9" name="Picture 8"/>
          <p:cNvPicPr>
            <a:picLocks noChangeAspect="1"/>
          </p:cNvPicPr>
          <p:nvPr/>
        </p:nvPicPr>
        <p:blipFill rotWithShape="1">
          <a:blip r:embed="rId2"/>
          <a:srcRect r="72802"/>
          <a:stretch/>
        </p:blipFill>
        <p:spPr>
          <a:xfrm>
            <a:off x="5517857" y="1525307"/>
            <a:ext cx="1156285" cy="978181"/>
          </a:xfrm>
          <a:prstGeom prst="rect">
            <a:avLst/>
          </a:prstGeom>
        </p:spPr>
      </p:pic>
    </p:spTree>
    <p:extLst>
      <p:ext uri="{BB962C8B-B14F-4D97-AF65-F5344CB8AC3E}">
        <p14:creationId xmlns:p14="http://schemas.microsoft.com/office/powerpoint/2010/main" val="158031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2017 © telospi.com</a:t>
            </a:r>
            <a:endParaRPr lang="en-US"/>
          </a:p>
        </p:txBody>
      </p:sp>
      <p:sp>
        <p:nvSpPr>
          <p:cNvPr id="3" name="Slide Number Placeholder 2"/>
          <p:cNvSpPr>
            <a:spLocks noGrp="1"/>
          </p:cNvSpPr>
          <p:nvPr>
            <p:ph type="sldNum" sz="quarter" idx="12"/>
          </p:nvPr>
        </p:nvSpPr>
        <p:spPr/>
        <p:txBody>
          <a:bodyPr/>
          <a:lstStyle/>
          <a:p>
            <a:fld id="{F017D5D2-7F0B-574C-BC44-1283B257B721}"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952500"/>
            <a:ext cx="9334500" cy="4940300"/>
          </a:xfrm>
          <a:prstGeom prst="rect">
            <a:avLst/>
          </a:prstGeom>
        </p:spPr>
      </p:pic>
    </p:spTree>
    <p:extLst>
      <p:ext uri="{BB962C8B-B14F-4D97-AF65-F5344CB8AC3E}">
        <p14:creationId xmlns:p14="http://schemas.microsoft.com/office/powerpoint/2010/main" val="31995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xfrm>
            <a:off x="838200" y="1430594"/>
            <a:ext cx="11063748" cy="4925756"/>
          </a:xfrm>
        </p:spPr>
        <p:txBody>
          <a:bodyPr>
            <a:normAutofit fontScale="77500" lnSpcReduction="20000"/>
          </a:bodyPr>
          <a:lstStyle/>
          <a:p>
            <a:pPr>
              <a:buFont typeface="Arial" charset="0"/>
              <a:buChar char="•"/>
            </a:pPr>
            <a:r>
              <a:rPr lang="en-US" dirty="0"/>
              <a:t>Continue curriculum </a:t>
            </a:r>
            <a:r>
              <a:rPr lang="en-US" dirty="0" smtClean="0"/>
              <a:t>development: </a:t>
            </a:r>
          </a:p>
          <a:p>
            <a:pPr lvl="1">
              <a:buFont typeface="Arial" charset="0"/>
              <a:buChar char="•"/>
            </a:pPr>
            <a:r>
              <a:rPr lang="en-US" dirty="0" smtClean="0"/>
              <a:t>Take what is available and integrate into a modular curriculum </a:t>
            </a:r>
          </a:p>
          <a:p>
            <a:pPr lvl="1">
              <a:buFont typeface="Arial" charset="0"/>
              <a:buChar char="•"/>
            </a:pPr>
            <a:r>
              <a:rPr lang="en-US" dirty="0" smtClean="0"/>
              <a:t>which consists always of 1 lecture, 1 film, 1 field trip, 1 campaign</a:t>
            </a:r>
          </a:p>
          <a:p>
            <a:pPr lvl="1">
              <a:buFont typeface="Arial" charset="0"/>
              <a:buChar char="•"/>
            </a:pPr>
            <a:r>
              <a:rPr lang="en-US" dirty="0"/>
              <a:t>External and internal curricula must be finished by end 2017 = complete one </a:t>
            </a:r>
            <a:r>
              <a:rPr lang="en-US" dirty="0" smtClean="0"/>
              <a:t>module/m</a:t>
            </a:r>
          </a:p>
          <a:p>
            <a:pPr lvl="1">
              <a:buFont typeface="Arial" charset="0"/>
              <a:buChar char="•"/>
            </a:pPr>
            <a:r>
              <a:rPr lang="en-US" dirty="0"/>
              <a:t>design a curriculum framework to corporate HR clients which can be tied to KPIs </a:t>
            </a:r>
            <a:endParaRPr lang="en-US" dirty="0" smtClean="0"/>
          </a:p>
          <a:p>
            <a:pPr>
              <a:buFont typeface="Arial" charset="0"/>
              <a:buChar char="•"/>
            </a:pPr>
            <a:r>
              <a:rPr lang="en-US" dirty="0" smtClean="0"/>
              <a:t>Change </a:t>
            </a:r>
            <a:r>
              <a:rPr lang="en-US" dirty="0"/>
              <a:t>starts with myself: </a:t>
            </a:r>
            <a:endParaRPr lang="en-US" dirty="0" smtClean="0"/>
          </a:p>
          <a:p>
            <a:pPr lvl="1">
              <a:buFont typeface="Arial" charset="0"/>
              <a:buChar char="•"/>
            </a:pPr>
            <a:r>
              <a:rPr lang="en-US" dirty="0" smtClean="0"/>
              <a:t>all </a:t>
            </a:r>
            <a:r>
              <a:rPr lang="en-US" dirty="0"/>
              <a:t>GI team members must take all classes and are </a:t>
            </a:r>
            <a:endParaRPr lang="en-US" dirty="0" smtClean="0"/>
          </a:p>
          <a:p>
            <a:pPr lvl="1">
              <a:buFont typeface="Arial" charset="0"/>
              <a:buChar char="•"/>
            </a:pPr>
            <a:r>
              <a:rPr lang="en-US" dirty="0" smtClean="0"/>
              <a:t>guinea </a:t>
            </a:r>
            <a:r>
              <a:rPr lang="en-US" dirty="0"/>
              <a:t>pigs for the curriculum development = train the </a:t>
            </a:r>
            <a:r>
              <a:rPr lang="en-US" dirty="0" smtClean="0"/>
              <a:t>trainers</a:t>
            </a:r>
          </a:p>
          <a:p>
            <a:pPr>
              <a:buFont typeface="Arial" charset="0"/>
              <a:buChar char="•"/>
            </a:pPr>
            <a:r>
              <a:rPr lang="en-US" dirty="0" smtClean="0"/>
              <a:t>offer the entire range, but only sell what is available </a:t>
            </a:r>
          </a:p>
          <a:p>
            <a:pPr lvl="1">
              <a:buFont typeface="Arial" charset="0"/>
              <a:buChar char="•"/>
            </a:pPr>
            <a:r>
              <a:rPr lang="en-US" dirty="0"/>
              <a:t>Move fast with what GI already </a:t>
            </a:r>
            <a:r>
              <a:rPr lang="en-US" dirty="0" smtClean="0"/>
              <a:t>has: </a:t>
            </a:r>
            <a:r>
              <a:rPr lang="en-US" dirty="0" err="1" smtClean="0"/>
              <a:t>Imbd</a:t>
            </a:r>
            <a:r>
              <a:rPr lang="en-US" dirty="0"/>
              <a:t>, </a:t>
            </a:r>
            <a:r>
              <a:rPr lang="en-US" dirty="0" err="1"/>
              <a:t>Goodreads</a:t>
            </a:r>
            <a:r>
              <a:rPr lang="en-US" dirty="0"/>
              <a:t>, products, </a:t>
            </a:r>
            <a:r>
              <a:rPr lang="en-US" dirty="0" err="1" smtClean="0"/>
              <a:t>etc</a:t>
            </a:r>
            <a:endParaRPr lang="en-US" dirty="0" smtClean="0"/>
          </a:p>
          <a:p>
            <a:pPr>
              <a:buFont typeface="Arial" charset="0"/>
              <a:buChar char="•"/>
            </a:pPr>
            <a:r>
              <a:rPr lang="en-US" dirty="0" smtClean="0">
                <a:solidFill>
                  <a:srgbClr val="FF0000"/>
                </a:solidFill>
              </a:rPr>
              <a:t>Define legal and operational framework</a:t>
            </a:r>
          </a:p>
          <a:p>
            <a:pPr>
              <a:buFont typeface="Arial" charset="0"/>
              <a:buChar char="•"/>
            </a:pPr>
            <a:r>
              <a:rPr lang="en-US" dirty="0" smtClean="0"/>
              <a:t>APP / PLUGIN development</a:t>
            </a:r>
            <a:endParaRPr lang="en-US" dirty="0"/>
          </a:p>
          <a:p>
            <a:pPr lvl="1">
              <a:buFont typeface="Arial" charset="0"/>
              <a:buChar char="•"/>
            </a:pPr>
            <a:r>
              <a:rPr lang="en-US" dirty="0"/>
              <a:t>Brainstorm on technical environment for APP</a:t>
            </a:r>
          </a:p>
          <a:p>
            <a:pPr lvl="1">
              <a:buFont typeface="Arial" charset="0"/>
              <a:buChar char="•"/>
            </a:pPr>
            <a:r>
              <a:rPr lang="en-US" dirty="0"/>
              <a:t>Define project timeline and beta version launch </a:t>
            </a:r>
            <a:r>
              <a:rPr lang="en-US" dirty="0" smtClean="0"/>
              <a:t>date</a:t>
            </a:r>
          </a:p>
          <a:p>
            <a:pPr lvl="1">
              <a:buFont typeface="Arial" charset="0"/>
              <a:buChar char="•"/>
            </a:pPr>
            <a:r>
              <a:rPr lang="en-US" dirty="0"/>
              <a:t>Develop simple app and continuously extend </a:t>
            </a:r>
            <a:r>
              <a:rPr lang="en-US" dirty="0" smtClean="0"/>
              <a:t>functionalities</a:t>
            </a:r>
          </a:p>
          <a:p>
            <a:pPr>
              <a:buFont typeface="Arial" charset="0"/>
              <a:buChar char="•"/>
            </a:pPr>
            <a:r>
              <a:rPr lang="en-US" dirty="0" smtClean="0"/>
              <a:t>Talk </a:t>
            </a:r>
            <a:r>
              <a:rPr lang="en-US" dirty="0"/>
              <a:t>to VC investors</a:t>
            </a:r>
          </a:p>
          <a:p>
            <a:pPr>
              <a:buFont typeface="Arial" charset="0"/>
              <a:buChar char="•"/>
            </a:pPr>
            <a:endParaRPr lang="en-US" dirty="0"/>
          </a:p>
          <a:p>
            <a:pPr marL="0" indent="0">
              <a:buNone/>
            </a:pPr>
            <a:endParaRPr lang="en-US" dirty="0" smtClean="0"/>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13</a:t>
            </a:fld>
            <a:endParaRPr lang="en-US"/>
          </a:p>
        </p:txBody>
      </p:sp>
    </p:spTree>
    <p:extLst>
      <p:ext uri="{BB962C8B-B14F-4D97-AF65-F5344CB8AC3E}">
        <p14:creationId xmlns:p14="http://schemas.microsoft.com/office/powerpoint/2010/main" val="20126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SoC</a:t>
            </a:r>
            <a:endParaRPr lang="en-US" dirty="0"/>
          </a:p>
        </p:txBody>
      </p:sp>
      <p:sp>
        <p:nvSpPr>
          <p:cNvPr id="3" name="Subtitle 2"/>
          <p:cNvSpPr>
            <a:spLocks noGrp="1"/>
          </p:cNvSpPr>
          <p:nvPr>
            <p:ph type="subTitle" idx="1"/>
          </p:nvPr>
        </p:nvSpPr>
        <p:spPr/>
        <p:txBody>
          <a:bodyPr/>
          <a:lstStyle/>
          <a:p>
            <a:r>
              <a:rPr lang="en-US" dirty="0" smtClean="0"/>
              <a:t>Quick Guide</a:t>
            </a:r>
            <a:endParaRPr lang="en-US" dirty="0"/>
          </a:p>
        </p:txBody>
      </p:sp>
      <p:sp>
        <p:nvSpPr>
          <p:cNvPr id="4" name="Slide Number Placeholder 3"/>
          <p:cNvSpPr>
            <a:spLocks noGrp="1"/>
          </p:cNvSpPr>
          <p:nvPr>
            <p:ph type="sldNum" sz="quarter" idx="12"/>
          </p:nvPr>
        </p:nvSpPr>
        <p:spPr/>
        <p:txBody>
          <a:bodyPr/>
          <a:lstStyle/>
          <a:p>
            <a:fld id="{C1300A39-69C2-49CD-8935-46ED3B6F949D}" type="slidenum">
              <a:rPr lang="en-US" smtClean="0"/>
              <a:t>14</a:t>
            </a:fld>
            <a:endParaRPr lang="en-US" dirty="0"/>
          </a:p>
        </p:txBody>
      </p:sp>
      <p:pic>
        <p:nvPicPr>
          <p:cNvPr id="5" name="Picture 2" descr="E:\Documents\Dropbox\GREENINI\Logo and Brand Identity\Green Initiative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99068"/>
            <a:ext cx="3200400" cy="110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0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C1300A39-69C2-49CD-8935-46ED3B6F949D}" type="slidenum">
              <a:rPr lang="en-US" smtClean="0"/>
              <a:t>15</a:t>
            </a:fld>
            <a:endParaRPr lang="en-US"/>
          </a:p>
        </p:txBody>
      </p:sp>
      <p:sp>
        <p:nvSpPr>
          <p:cNvPr id="4" name="Title 3"/>
          <p:cNvSpPr>
            <a:spLocks noGrp="1"/>
          </p:cNvSpPr>
          <p:nvPr>
            <p:ph type="title" idx="4294967295"/>
          </p:nvPr>
        </p:nvSpPr>
        <p:spPr/>
        <p:txBody>
          <a:bodyPr>
            <a:normAutofit/>
          </a:bodyPr>
          <a:lstStyle/>
          <a:p>
            <a:r>
              <a:rPr lang="en-US" dirty="0" smtClean="0"/>
              <a:t>Why do we need </a:t>
            </a:r>
            <a:r>
              <a:rPr lang="en-US" dirty="0" err="1" smtClean="0"/>
              <a:t>SoC</a:t>
            </a:r>
            <a:r>
              <a:rPr lang="en-US" dirty="0" smtClean="0"/>
              <a:t>? </a:t>
            </a:r>
            <a:endParaRPr lang="en-US" dirty="0"/>
          </a:p>
        </p:txBody>
      </p:sp>
      <p:sp>
        <p:nvSpPr>
          <p:cNvPr id="5" name="Text Placeholder 4"/>
          <p:cNvSpPr>
            <a:spLocks noGrp="1"/>
          </p:cNvSpPr>
          <p:nvPr>
            <p:ph type="body" idx="13"/>
          </p:nvPr>
        </p:nvSpPr>
        <p:spPr/>
        <p:txBody>
          <a:bodyPr/>
          <a:lstStyle/>
          <a:p>
            <a:r>
              <a:rPr lang="en-US" dirty="0"/>
              <a:t>In a system there are no side effects – just effects, anticipated or not. What we see as “side effects” simply reflects our flawed understanding of the system. In a complex system cause and effect may be more distant in time and space than we realize</a:t>
            </a:r>
            <a:r>
              <a:rPr lang="en-US" dirty="0" smtClean="0"/>
              <a:t>. &gt; My </a:t>
            </a:r>
            <a:r>
              <a:rPr lang="en-US" dirty="0"/>
              <a:t>behavior and your behavior makes a difference. </a:t>
            </a:r>
          </a:p>
          <a:p>
            <a:endParaRPr lang="en-US" dirty="0"/>
          </a:p>
        </p:txBody>
      </p:sp>
      <p:sp>
        <p:nvSpPr>
          <p:cNvPr id="7" name="TextBox 6"/>
          <p:cNvSpPr txBox="1"/>
          <p:nvPr/>
        </p:nvSpPr>
        <p:spPr>
          <a:xfrm>
            <a:off x="1031877" y="2514600"/>
            <a:ext cx="2209800" cy="584775"/>
          </a:xfrm>
          <a:prstGeom prst="rect">
            <a:avLst/>
          </a:prstGeom>
          <a:noFill/>
        </p:spPr>
        <p:txBody>
          <a:bodyPr wrap="square" rtlCol="0">
            <a:spAutoFit/>
          </a:bodyPr>
          <a:lstStyle/>
          <a:p>
            <a:r>
              <a:rPr lang="en-US" sz="3200" dirty="0" smtClean="0"/>
              <a:t>Community</a:t>
            </a:r>
          </a:p>
        </p:txBody>
      </p:sp>
      <p:sp>
        <p:nvSpPr>
          <p:cNvPr id="8" name="Down Arrow 7"/>
          <p:cNvSpPr/>
          <p:nvPr/>
        </p:nvSpPr>
        <p:spPr>
          <a:xfrm>
            <a:off x="1679577" y="3567459"/>
            <a:ext cx="914400" cy="1160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50977" y="5196289"/>
            <a:ext cx="1371600" cy="584775"/>
          </a:xfrm>
          <a:prstGeom prst="rect">
            <a:avLst/>
          </a:prstGeom>
          <a:noFill/>
        </p:spPr>
        <p:txBody>
          <a:bodyPr wrap="square" rtlCol="0">
            <a:spAutoFit/>
          </a:bodyPr>
          <a:lstStyle/>
          <a:p>
            <a:r>
              <a:rPr lang="en-US" sz="3200" smtClean="0"/>
              <a:t>Society</a:t>
            </a:r>
            <a:endParaRPr lang="en-US" sz="3200" dirty="0" smtClean="0"/>
          </a:p>
        </p:txBody>
      </p:sp>
      <p:sp>
        <p:nvSpPr>
          <p:cNvPr id="10" name="TextBox 9"/>
          <p:cNvSpPr txBox="1"/>
          <p:nvPr/>
        </p:nvSpPr>
        <p:spPr>
          <a:xfrm>
            <a:off x="4386789" y="2527610"/>
            <a:ext cx="2916764" cy="584775"/>
          </a:xfrm>
          <a:prstGeom prst="rect">
            <a:avLst/>
          </a:prstGeom>
          <a:noFill/>
        </p:spPr>
        <p:txBody>
          <a:bodyPr wrap="square" rtlCol="0">
            <a:spAutoFit/>
          </a:bodyPr>
          <a:lstStyle/>
          <a:p>
            <a:r>
              <a:rPr lang="en-US" sz="3200" dirty="0" smtClean="0"/>
              <a:t>Local Ecosystem</a:t>
            </a:r>
          </a:p>
        </p:txBody>
      </p:sp>
      <p:sp>
        <p:nvSpPr>
          <p:cNvPr id="11" name="Down Arrow 10"/>
          <p:cNvSpPr/>
          <p:nvPr/>
        </p:nvSpPr>
        <p:spPr>
          <a:xfrm>
            <a:off x="5387971" y="3580469"/>
            <a:ext cx="914400" cy="1160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43400" y="5209298"/>
            <a:ext cx="3113614" cy="584775"/>
          </a:xfrm>
          <a:prstGeom prst="rect">
            <a:avLst/>
          </a:prstGeom>
          <a:noFill/>
        </p:spPr>
        <p:txBody>
          <a:bodyPr wrap="square" rtlCol="0">
            <a:spAutoFit/>
          </a:bodyPr>
          <a:lstStyle/>
          <a:p>
            <a:r>
              <a:rPr lang="en-US" sz="3200" smtClean="0"/>
              <a:t>Global Ecosystem</a:t>
            </a:r>
            <a:endParaRPr lang="en-US" sz="3200" dirty="0" smtClean="0"/>
          </a:p>
        </p:txBody>
      </p:sp>
      <p:sp>
        <p:nvSpPr>
          <p:cNvPr id="13" name="TextBox 12"/>
          <p:cNvSpPr txBox="1"/>
          <p:nvPr/>
        </p:nvSpPr>
        <p:spPr>
          <a:xfrm>
            <a:off x="8503951" y="2527610"/>
            <a:ext cx="2368062" cy="584775"/>
          </a:xfrm>
          <a:prstGeom prst="rect">
            <a:avLst/>
          </a:prstGeom>
          <a:noFill/>
        </p:spPr>
        <p:txBody>
          <a:bodyPr wrap="square" rtlCol="0">
            <a:spAutoFit/>
          </a:bodyPr>
          <a:lstStyle/>
          <a:p>
            <a:r>
              <a:rPr lang="en-US" sz="3200" smtClean="0"/>
              <a:t>Ancient Lore</a:t>
            </a:r>
            <a:endParaRPr lang="en-US" sz="3200" dirty="0" smtClean="0"/>
          </a:p>
        </p:txBody>
      </p:sp>
      <p:sp>
        <p:nvSpPr>
          <p:cNvPr id="14" name="Down Arrow 13"/>
          <p:cNvSpPr/>
          <p:nvPr/>
        </p:nvSpPr>
        <p:spPr>
          <a:xfrm>
            <a:off x="9230782" y="3580469"/>
            <a:ext cx="914400" cy="1160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04797" y="5209298"/>
            <a:ext cx="3113614" cy="584775"/>
          </a:xfrm>
          <a:prstGeom prst="rect">
            <a:avLst/>
          </a:prstGeom>
          <a:noFill/>
        </p:spPr>
        <p:txBody>
          <a:bodyPr wrap="square" rtlCol="0">
            <a:spAutoFit/>
          </a:bodyPr>
          <a:lstStyle/>
          <a:p>
            <a:r>
              <a:rPr lang="en-US" sz="3200" smtClean="0"/>
              <a:t>Seeds of Change</a:t>
            </a:r>
            <a:endParaRPr lang="en-US" sz="3200" dirty="0" smtClean="0"/>
          </a:p>
        </p:txBody>
      </p:sp>
    </p:spTree>
    <p:extLst>
      <p:ext uri="{BB962C8B-B14F-4D97-AF65-F5344CB8AC3E}">
        <p14:creationId xmlns:p14="http://schemas.microsoft.com/office/powerpoint/2010/main" val="661215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Solution? </a:t>
            </a:r>
            <a:endParaRPr lang="en-US" dirty="0"/>
          </a:p>
        </p:txBody>
      </p:sp>
      <p:sp>
        <p:nvSpPr>
          <p:cNvPr id="3" name="Content Placeholder 2"/>
          <p:cNvSpPr>
            <a:spLocks noGrp="1"/>
          </p:cNvSpPr>
          <p:nvPr>
            <p:ph idx="1"/>
          </p:nvPr>
        </p:nvSpPr>
        <p:spPr>
          <a:xfrm>
            <a:off x="838200" y="1489587"/>
            <a:ext cx="10515600" cy="4687376"/>
          </a:xfrm>
        </p:spPr>
        <p:txBody>
          <a:bodyPr>
            <a:noAutofit/>
          </a:bodyPr>
          <a:lstStyle/>
          <a:p>
            <a:pPr>
              <a:lnSpc>
                <a:spcPct val="100000"/>
              </a:lnSpc>
              <a:spcBef>
                <a:spcPts val="0"/>
              </a:spcBef>
              <a:spcAft>
                <a:spcPts val="600"/>
              </a:spcAft>
              <a:buFont typeface="Arial" charset="0"/>
              <a:buChar char="•"/>
            </a:pPr>
            <a:r>
              <a:rPr lang="en-US" sz="2200" dirty="0"/>
              <a:t>Design an framework of external and internal competencies which is valid beyond cultural boundaries </a:t>
            </a:r>
          </a:p>
          <a:p>
            <a:pPr>
              <a:lnSpc>
                <a:spcPct val="100000"/>
              </a:lnSpc>
              <a:spcBef>
                <a:spcPts val="0"/>
              </a:spcBef>
              <a:spcAft>
                <a:spcPts val="600"/>
              </a:spcAft>
              <a:buFont typeface="Arial" charset="0"/>
              <a:buChar char="•"/>
            </a:pPr>
            <a:r>
              <a:rPr lang="en-US" sz="2200" dirty="0"/>
              <a:t>Provide employers and educational bodies a clear range of coursework to choose from </a:t>
            </a:r>
          </a:p>
          <a:p>
            <a:pPr>
              <a:lnSpc>
                <a:spcPct val="100000"/>
              </a:lnSpc>
              <a:spcBef>
                <a:spcPts val="0"/>
              </a:spcBef>
              <a:spcAft>
                <a:spcPts val="600"/>
              </a:spcAft>
              <a:buFont typeface="Arial" charset="0"/>
              <a:buChar char="•"/>
            </a:pPr>
            <a:r>
              <a:rPr lang="en-US" sz="2200" dirty="0"/>
              <a:t>Give individuals a clear continuous learning framework which motivates to qualify ever more</a:t>
            </a:r>
          </a:p>
          <a:p>
            <a:pPr>
              <a:lnSpc>
                <a:spcPct val="100000"/>
              </a:lnSpc>
              <a:spcBef>
                <a:spcPts val="0"/>
              </a:spcBef>
              <a:spcAft>
                <a:spcPts val="600"/>
              </a:spcAft>
              <a:buFont typeface="Arial" charset="0"/>
              <a:buChar char="•"/>
            </a:pPr>
            <a:r>
              <a:rPr lang="en-US" sz="2200" dirty="0"/>
              <a:t>Use psychological needs to attract users</a:t>
            </a:r>
          </a:p>
          <a:p>
            <a:pPr>
              <a:lnSpc>
                <a:spcPct val="100000"/>
              </a:lnSpc>
              <a:spcBef>
                <a:spcPts val="0"/>
              </a:spcBef>
              <a:spcAft>
                <a:spcPts val="600"/>
              </a:spcAft>
              <a:buFont typeface="Arial" charset="0"/>
              <a:buChar char="•"/>
            </a:pPr>
            <a:r>
              <a:rPr lang="en-US" sz="2200" dirty="0"/>
              <a:t>Be able to ask for higher pricing and earn a higher margin with corporate clients</a:t>
            </a:r>
          </a:p>
          <a:p>
            <a:pPr>
              <a:lnSpc>
                <a:spcPct val="100000"/>
              </a:lnSpc>
              <a:spcBef>
                <a:spcPts val="0"/>
              </a:spcBef>
              <a:spcAft>
                <a:spcPts val="600"/>
              </a:spcAft>
              <a:buFont typeface="Arial" charset="0"/>
              <a:buChar char="•"/>
            </a:pPr>
            <a:r>
              <a:rPr lang="en-US" sz="2200" dirty="0"/>
              <a:t>Apply ICT to standardize and scale up, but </a:t>
            </a:r>
          </a:p>
          <a:p>
            <a:pPr>
              <a:lnSpc>
                <a:spcPct val="100000"/>
              </a:lnSpc>
              <a:spcBef>
                <a:spcPts val="0"/>
              </a:spcBef>
              <a:spcAft>
                <a:spcPts val="600"/>
              </a:spcAft>
              <a:buFont typeface="Arial" charset="0"/>
              <a:buChar char="•"/>
            </a:pPr>
            <a:r>
              <a:rPr lang="en-US" sz="2200" dirty="0"/>
              <a:t>Continue to focus on communities and personal change as main vehicle for implementation</a:t>
            </a:r>
          </a:p>
          <a:p>
            <a:pPr>
              <a:lnSpc>
                <a:spcPct val="100000"/>
              </a:lnSpc>
              <a:spcBef>
                <a:spcPts val="0"/>
              </a:spcBef>
              <a:spcAft>
                <a:spcPts val="600"/>
              </a:spcAft>
              <a:buFont typeface="Arial" charset="0"/>
              <a:buChar char="•"/>
            </a:pPr>
            <a:r>
              <a:rPr lang="en-US" sz="2200" u="sng" dirty="0"/>
              <a:t>Change starts with myself</a:t>
            </a:r>
            <a:r>
              <a:rPr lang="en-US" sz="2200" u="sng" dirty="0" smtClean="0"/>
              <a:t>.</a:t>
            </a:r>
            <a:endParaRPr lang="en-US" sz="2200" u="sng"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16</a:t>
            </a:fld>
            <a:endParaRPr lang="en-US"/>
          </a:p>
        </p:txBody>
      </p:sp>
    </p:spTree>
    <p:extLst>
      <p:ext uri="{BB962C8B-B14F-4D97-AF65-F5344CB8AC3E}">
        <p14:creationId xmlns:p14="http://schemas.microsoft.com/office/powerpoint/2010/main" val="45212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017D5D2-7F0B-574C-BC44-1283B257B721}" type="slidenum">
              <a:rPr lang="en-US" smtClean="0"/>
              <a:t>17</a:t>
            </a:fld>
            <a:endParaRPr lang="en-US"/>
          </a:p>
        </p:txBody>
      </p:sp>
      <p:sp>
        <p:nvSpPr>
          <p:cNvPr id="20" name="Title 19"/>
          <p:cNvSpPr>
            <a:spLocks noGrp="1"/>
          </p:cNvSpPr>
          <p:nvPr>
            <p:ph type="title" idx="4294967295"/>
          </p:nvPr>
        </p:nvSpPr>
        <p:spPr/>
        <p:txBody>
          <a:bodyPr>
            <a:normAutofit/>
          </a:bodyPr>
          <a:lstStyle/>
          <a:p>
            <a:pPr algn="l"/>
            <a:r>
              <a:rPr lang="en-US" sz="3200" dirty="0">
                <a:solidFill>
                  <a:srgbClr val="003399"/>
                </a:solidFill>
                <a:latin typeface="Myriad Pro Light" charset="0"/>
                <a:ea typeface="Myriad Pro Light" charset="0"/>
                <a:cs typeface="Myriad Pro Light" charset="0"/>
              </a:rPr>
              <a:t>How Could a Certification Process Look Like</a:t>
            </a:r>
            <a:r>
              <a:rPr lang="en-US" sz="3200" dirty="0" smtClean="0">
                <a:solidFill>
                  <a:srgbClr val="003399"/>
                </a:solidFill>
                <a:latin typeface="Myriad Pro Light" charset="0"/>
                <a:ea typeface="Myriad Pro Light" charset="0"/>
                <a:cs typeface="Myriad Pro Light" charset="0"/>
              </a:rPr>
              <a:t>?</a:t>
            </a:r>
            <a:endParaRPr lang="en-US" sz="3200" dirty="0">
              <a:solidFill>
                <a:srgbClr val="003399"/>
              </a:solidFill>
              <a:latin typeface="Myriad Pro Light" charset="0"/>
              <a:ea typeface="Myriad Pro Light" charset="0"/>
              <a:cs typeface="Myriad Pro Light" charset="0"/>
            </a:endParaRPr>
          </a:p>
        </p:txBody>
      </p:sp>
      <p:sp>
        <p:nvSpPr>
          <p:cNvPr id="19" name="Text Placeholder 18"/>
          <p:cNvSpPr>
            <a:spLocks noGrp="1"/>
          </p:cNvSpPr>
          <p:nvPr>
            <p:ph type="body" idx="13"/>
          </p:nvPr>
        </p:nvSpPr>
        <p:spPr/>
        <p:txBody>
          <a:bodyPr/>
          <a:lstStyle/>
          <a:p>
            <a:r>
              <a:rPr lang="en-US" dirty="0"/>
              <a:t>Green Academy: The Way the World Learns to Survive - Change starts with myself!</a:t>
            </a:r>
          </a:p>
          <a:p>
            <a:endParaRPr lang="en-US" dirty="0"/>
          </a:p>
        </p:txBody>
      </p:sp>
      <p:sp>
        <p:nvSpPr>
          <p:cNvPr id="4" name="Pentagon 3"/>
          <p:cNvSpPr/>
          <p:nvPr/>
        </p:nvSpPr>
        <p:spPr>
          <a:xfrm rot="16200000">
            <a:off x="253305" y="4865070"/>
            <a:ext cx="1605048" cy="672319"/>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Register user</a:t>
            </a:r>
            <a:endParaRPr lang="en-US" dirty="0">
              <a:solidFill>
                <a:schemeClr val="tx1"/>
              </a:solidFill>
            </a:endParaRPr>
          </a:p>
        </p:txBody>
      </p:sp>
      <p:sp>
        <p:nvSpPr>
          <p:cNvPr id="7" name="Pentagon 6"/>
          <p:cNvSpPr/>
          <p:nvPr/>
        </p:nvSpPr>
        <p:spPr>
          <a:xfrm>
            <a:off x="719670" y="2320448"/>
            <a:ext cx="956730" cy="527101"/>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M1 </a:t>
            </a:r>
          </a:p>
          <a:p>
            <a:pPr algn="ctr"/>
            <a:r>
              <a:rPr lang="en-US" sz="1600" dirty="0" smtClean="0">
                <a:solidFill>
                  <a:schemeClr val="tx1"/>
                </a:solidFill>
              </a:rPr>
              <a:t>Intro</a:t>
            </a:r>
            <a:endParaRPr lang="en-US" sz="1600" dirty="0">
              <a:solidFill>
                <a:schemeClr val="tx1"/>
              </a:solidFill>
            </a:endParaRPr>
          </a:p>
        </p:txBody>
      </p:sp>
      <p:sp>
        <p:nvSpPr>
          <p:cNvPr id="9" name="Pentagon 8"/>
          <p:cNvSpPr/>
          <p:nvPr/>
        </p:nvSpPr>
        <p:spPr>
          <a:xfrm>
            <a:off x="1447800" y="2881962"/>
            <a:ext cx="967526" cy="53229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M2 </a:t>
            </a:r>
          </a:p>
          <a:p>
            <a:pPr algn="ctr"/>
            <a:r>
              <a:rPr lang="en-US" sz="1600" dirty="0" smtClean="0">
                <a:solidFill>
                  <a:schemeClr val="tx1"/>
                </a:solidFill>
              </a:rPr>
              <a:t>Air</a:t>
            </a:r>
            <a:endParaRPr lang="en-US" sz="1600" dirty="0">
              <a:solidFill>
                <a:schemeClr val="tx1"/>
              </a:solidFill>
            </a:endParaRPr>
          </a:p>
        </p:txBody>
      </p:sp>
      <p:sp>
        <p:nvSpPr>
          <p:cNvPr id="10" name="Pentagon 9"/>
          <p:cNvSpPr/>
          <p:nvPr/>
        </p:nvSpPr>
        <p:spPr>
          <a:xfrm>
            <a:off x="2095822" y="3478571"/>
            <a:ext cx="984750" cy="545281"/>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M3</a:t>
            </a:r>
          </a:p>
          <a:p>
            <a:pPr algn="ctr"/>
            <a:r>
              <a:rPr lang="en-US" sz="1600" dirty="0" smtClean="0">
                <a:solidFill>
                  <a:schemeClr val="tx1"/>
                </a:solidFill>
              </a:rPr>
              <a:t>Water</a:t>
            </a:r>
            <a:endParaRPr lang="en-US" sz="1600" dirty="0">
              <a:solidFill>
                <a:schemeClr val="tx1"/>
              </a:solidFill>
            </a:endParaRPr>
          </a:p>
        </p:txBody>
      </p:sp>
      <p:sp>
        <p:nvSpPr>
          <p:cNvPr id="11" name="Pentagon 10"/>
          <p:cNvSpPr/>
          <p:nvPr/>
        </p:nvSpPr>
        <p:spPr>
          <a:xfrm>
            <a:off x="2820008" y="4100052"/>
            <a:ext cx="1345592" cy="551159"/>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M4 Food Production</a:t>
            </a:r>
            <a:endParaRPr lang="en-US" sz="1600" dirty="0">
              <a:solidFill>
                <a:schemeClr val="tx1"/>
              </a:solidFill>
            </a:endParaRPr>
          </a:p>
        </p:txBody>
      </p:sp>
      <p:sp>
        <p:nvSpPr>
          <p:cNvPr id="12" name="Pentagon 11"/>
          <p:cNvSpPr/>
          <p:nvPr/>
        </p:nvSpPr>
        <p:spPr>
          <a:xfrm>
            <a:off x="4876800" y="5361823"/>
            <a:ext cx="1219200" cy="50325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M6 </a:t>
            </a:r>
          </a:p>
          <a:p>
            <a:pPr algn="ctr"/>
            <a:r>
              <a:rPr lang="en-US" sz="1600" dirty="0" smtClean="0">
                <a:solidFill>
                  <a:schemeClr val="tx1"/>
                </a:solidFill>
              </a:rPr>
              <a:t>Non-Food</a:t>
            </a:r>
            <a:endParaRPr lang="en-US" sz="1600" dirty="0">
              <a:solidFill>
                <a:schemeClr val="tx1"/>
              </a:solidFill>
            </a:endParaRPr>
          </a:p>
        </p:txBody>
      </p:sp>
      <p:sp>
        <p:nvSpPr>
          <p:cNvPr id="13" name="Pentagon 12"/>
          <p:cNvSpPr/>
          <p:nvPr/>
        </p:nvSpPr>
        <p:spPr>
          <a:xfrm>
            <a:off x="5970950" y="4709652"/>
            <a:ext cx="1079095" cy="590518"/>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M7</a:t>
            </a:r>
          </a:p>
          <a:p>
            <a:pPr algn="ctr"/>
            <a:r>
              <a:rPr lang="en-US" sz="1600" dirty="0" smtClean="0">
                <a:solidFill>
                  <a:schemeClr val="tx1"/>
                </a:solidFill>
              </a:rPr>
              <a:t>Energy</a:t>
            </a:r>
            <a:endParaRPr lang="en-US" sz="1600" dirty="0">
              <a:solidFill>
                <a:schemeClr val="tx1"/>
              </a:solidFill>
            </a:endParaRPr>
          </a:p>
        </p:txBody>
      </p:sp>
      <p:sp>
        <p:nvSpPr>
          <p:cNvPr id="14" name="Pentagon 13"/>
          <p:cNvSpPr/>
          <p:nvPr/>
        </p:nvSpPr>
        <p:spPr>
          <a:xfrm>
            <a:off x="6781801" y="4100051"/>
            <a:ext cx="1244600" cy="548327"/>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M8</a:t>
            </a:r>
          </a:p>
          <a:p>
            <a:pPr algn="ctr"/>
            <a:r>
              <a:rPr lang="en-US" sz="1600" dirty="0" smtClean="0">
                <a:solidFill>
                  <a:schemeClr val="tx1"/>
                </a:solidFill>
              </a:rPr>
              <a:t>Transport</a:t>
            </a:r>
            <a:endParaRPr lang="en-US" sz="1600" dirty="0">
              <a:solidFill>
                <a:schemeClr val="tx1"/>
              </a:solidFill>
            </a:endParaRPr>
          </a:p>
        </p:txBody>
      </p:sp>
      <p:sp>
        <p:nvSpPr>
          <p:cNvPr id="15" name="Pentagon 14"/>
          <p:cNvSpPr/>
          <p:nvPr/>
        </p:nvSpPr>
        <p:spPr>
          <a:xfrm>
            <a:off x="7772401" y="3478571"/>
            <a:ext cx="1066800" cy="546086"/>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M9</a:t>
            </a:r>
          </a:p>
          <a:p>
            <a:pPr algn="ctr"/>
            <a:r>
              <a:rPr lang="en-US" sz="1600" dirty="0" smtClean="0">
                <a:solidFill>
                  <a:schemeClr val="tx1"/>
                </a:solidFill>
              </a:rPr>
              <a:t>Waste</a:t>
            </a:r>
            <a:endParaRPr lang="en-US" sz="1600" dirty="0">
              <a:solidFill>
                <a:schemeClr val="tx1"/>
              </a:solidFill>
            </a:endParaRPr>
          </a:p>
        </p:txBody>
      </p:sp>
      <p:sp>
        <p:nvSpPr>
          <p:cNvPr id="17" name="Pentagon 16"/>
          <p:cNvSpPr/>
          <p:nvPr/>
        </p:nvSpPr>
        <p:spPr>
          <a:xfrm>
            <a:off x="8610601" y="2881962"/>
            <a:ext cx="914400" cy="53229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M10</a:t>
            </a:r>
          </a:p>
          <a:p>
            <a:pPr algn="ctr"/>
            <a:r>
              <a:rPr lang="en-US" sz="1600" dirty="0" smtClean="0">
                <a:solidFill>
                  <a:schemeClr val="tx1"/>
                </a:solidFill>
              </a:rPr>
              <a:t>CSR</a:t>
            </a:r>
            <a:endParaRPr lang="en-US" sz="1600" dirty="0">
              <a:solidFill>
                <a:schemeClr val="tx1"/>
              </a:solidFill>
            </a:endParaRPr>
          </a:p>
        </p:txBody>
      </p:sp>
      <p:sp>
        <p:nvSpPr>
          <p:cNvPr id="18" name="Pentagon 17"/>
          <p:cNvSpPr/>
          <p:nvPr/>
        </p:nvSpPr>
        <p:spPr>
          <a:xfrm>
            <a:off x="3886201" y="4709652"/>
            <a:ext cx="1219200" cy="590518"/>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M5</a:t>
            </a:r>
          </a:p>
          <a:p>
            <a:pPr algn="ctr"/>
            <a:r>
              <a:rPr lang="en-US" sz="1600" dirty="0" smtClean="0">
                <a:solidFill>
                  <a:schemeClr val="tx1"/>
                </a:solidFill>
              </a:rPr>
              <a:t>Nutrition</a:t>
            </a:r>
            <a:endParaRPr lang="en-US" sz="1600" dirty="0">
              <a:solidFill>
                <a:schemeClr val="tx1"/>
              </a:solidFill>
            </a:endParaRPr>
          </a:p>
        </p:txBody>
      </p:sp>
      <p:sp>
        <p:nvSpPr>
          <p:cNvPr id="21" name="Pentagon 20"/>
          <p:cNvSpPr/>
          <p:nvPr/>
        </p:nvSpPr>
        <p:spPr>
          <a:xfrm>
            <a:off x="9372600" y="2310462"/>
            <a:ext cx="914400" cy="53229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M11</a:t>
            </a:r>
          </a:p>
          <a:p>
            <a:pPr algn="ctr"/>
            <a:r>
              <a:rPr lang="en-US" sz="1600" dirty="0" smtClean="0">
                <a:solidFill>
                  <a:schemeClr val="tx1"/>
                </a:solidFill>
              </a:rPr>
              <a:t>Cities</a:t>
            </a:r>
            <a:endParaRPr lang="en-US" sz="1600" dirty="0">
              <a:solidFill>
                <a:schemeClr val="tx1"/>
              </a:solidFill>
            </a:endParaRPr>
          </a:p>
        </p:txBody>
      </p:sp>
      <p:sp>
        <p:nvSpPr>
          <p:cNvPr id="22" name="Pentagon 21"/>
          <p:cNvSpPr/>
          <p:nvPr/>
        </p:nvSpPr>
        <p:spPr>
          <a:xfrm>
            <a:off x="10058400" y="2881962"/>
            <a:ext cx="1371600" cy="53229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M12</a:t>
            </a:r>
            <a:r>
              <a:rPr lang="en-US" sz="1600" dirty="0">
                <a:solidFill>
                  <a:schemeClr val="tx1"/>
                </a:solidFill>
              </a:rPr>
              <a:t> </a:t>
            </a:r>
            <a:r>
              <a:rPr lang="en-US" sz="1600" smtClean="0">
                <a:solidFill>
                  <a:schemeClr val="tx1"/>
                </a:solidFill>
              </a:rPr>
              <a:t>Sharing </a:t>
            </a:r>
            <a:r>
              <a:rPr lang="en-US" sz="1600" dirty="0" smtClean="0">
                <a:solidFill>
                  <a:schemeClr val="tx1"/>
                </a:solidFill>
              </a:rPr>
              <a:t>Economy</a:t>
            </a:r>
            <a:endParaRPr lang="en-US" sz="1600" dirty="0">
              <a:solidFill>
                <a:schemeClr val="tx1"/>
              </a:solidFill>
            </a:endParaRPr>
          </a:p>
        </p:txBody>
      </p:sp>
    </p:spTree>
    <p:extLst>
      <p:ext uri="{BB962C8B-B14F-4D97-AF65-F5344CB8AC3E}">
        <p14:creationId xmlns:p14="http://schemas.microsoft.com/office/powerpoint/2010/main" val="145679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r>
              <a:rPr lang="en-US" smtClean="0"/>
              <a:t>2017 © telospi.com</a:t>
            </a:r>
            <a:endParaRPr lang="en-US" dirty="0" smtClean="0"/>
          </a:p>
        </p:txBody>
      </p:sp>
      <p:sp>
        <p:nvSpPr>
          <p:cNvPr id="5" name="Slide Number Placeholder 4"/>
          <p:cNvSpPr>
            <a:spLocks noGrp="1"/>
          </p:cNvSpPr>
          <p:nvPr>
            <p:ph type="sldNum" sz="quarter" idx="12"/>
          </p:nvPr>
        </p:nvSpPr>
        <p:spPr/>
        <p:txBody>
          <a:bodyPr/>
          <a:lstStyle/>
          <a:p>
            <a:fld id="{F017D5D2-7F0B-574C-BC44-1283B257B721}" type="slidenum">
              <a:rPr lang="en-US" smtClean="0"/>
              <a:t>18</a:t>
            </a:fld>
            <a:endParaRPr lang="en-US"/>
          </a:p>
        </p:txBody>
      </p:sp>
    </p:spTree>
    <p:extLst>
      <p:ext uri="{BB962C8B-B14F-4D97-AF65-F5344CB8AC3E}">
        <p14:creationId xmlns:p14="http://schemas.microsoft.com/office/powerpoint/2010/main" val="38885540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C1300A39-69C2-49CD-8935-46ED3B6F949D}" type="slidenum">
              <a:rPr lang="en-US" smtClean="0"/>
              <a:t>19</a:t>
            </a:fld>
            <a:endParaRPr lang="en-US"/>
          </a:p>
        </p:txBody>
      </p:sp>
      <p:sp>
        <p:nvSpPr>
          <p:cNvPr id="4" name="Title 3"/>
          <p:cNvSpPr>
            <a:spLocks noGrp="1"/>
          </p:cNvSpPr>
          <p:nvPr>
            <p:ph type="title" idx="4294967295"/>
          </p:nvPr>
        </p:nvSpPr>
        <p:spPr/>
        <p:txBody>
          <a:bodyPr>
            <a:normAutofit/>
          </a:bodyPr>
          <a:lstStyle/>
          <a:p>
            <a:r>
              <a:rPr lang="en-US" dirty="0" smtClean="0"/>
              <a:t>How do we spread </a:t>
            </a:r>
            <a:r>
              <a:rPr lang="en-US" dirty="0" err="1" smtClean="0"/>
              <a:t>SoC</a:t>
            </a:r>
            <a:r>
              <a:rPr lang="en-US" dirty="0" smtClean="0"/>
              <a:t>? </a:t>
            </a:r>
            <a:endParaRPr lang="en-US" dirty="0"/>
          </a:p>
        </p:txBody>
      </p:sp>
      <p:sp>
        <p:nvSpPr>
          <p:cNvPr id="5" name="Text Placeholder 4"/>
          <p:cNvSpPr>
            <a:spLocks noGrp="1"/>
          </p:cNvSpPr>
          <p:nvPr>
            <p:ph type="body" idx="13"/>
          </p:nvPr>
        </p:nvSpPr>
        <p:spPr/>
        <p:txBody>
          <a:bodyPr/>
          <a:lstStyle/>
          <a:p>
            <a:r>
              <a:rPr lang="en-US" dirty="0" smtClean="0"/>
              <a:t>How do things actually spread? </a:t>
            </a:r>
          </a:p>
          <a:p>
            <a:r>
              <a:rPr lang="en-US" dirty="0" smtClean="0"/>
              <a:t>Through personal word of mouth interaction and outstanding virtual presentation</a:t>
            </a:r>
            <a:endParaRPr lang="en-US" dirty="0"/>
          </a:p>
        </p:txBody>
      </p:sp>
      <p:sp>
        <p:nvSpPr>
          <p:cNvPr id="6" name="TextBox 5"/>
          <p:cNvSpPr txBox="1"/>
          <p:nvPr/>
        </p:nvSpPr>
        <p:spPr>
          <a:xfrm>
            <a:off x="2514600" y="2390900"/>
            <a:ext cx="2209800" cy="584775"/>
          </a:xfrm>
          <a:prstGeom prst="rect">
            <a:avLst/>
          </a:prstGeom>
          <a:noFill/>
        </p:spPr>
        <p:txBody>
          <a:bodyPr wrap="square" rtlCol="0">
            <a:spAutoFit/>
          </a:bodyPr>
          <a:lstStyle/>
          <a:p>
            <a:r>
              <a:rPr lang="en-US" sz="3200" dirty="0" smtClean="0"/>
              <a:t>Community</a:t>
            </a:r>
          </a:p>
        </p:txBody>
      </p:sp>
      <p:sp>
        <p:nvSpPr>
          <p:cNvPr id="7" name="Down Arrow 6"/>
          <p:cNvSpPr/>
          <p:nvPr/>
        </p:nvSpPr>
        <p:spPr>
          <a:xfrm>
            <a:off x="3162300" y="3443759"/>
            <a:ext cx="914400" cy="1160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90750" y="5082111"/>
            <a:ext cx="2857500" cy="1077218"/>
          </a:xfrm>
          <a:prstGeom prst="rect">
            <a:avLst/>
          </a:prstGeom>
          <a:noFill/>
        </p:spPr>
        <p:txBody>
          <a:bodyPr wrap="square" rtlCol="0">
            <a:spAutoFit/>
          </a:bodyPr>
          <a:lstStyle/>
          <a:p>
            <a:pPr algn="ctr"/>
            <a:r>
              <a:rPr lang="en-US" sz="3200" dirty="0" smtClean="0"/>
              <a:t>Personal &amp; word of mouth</a:t>
            </a:r>
          </a:p>
        </p:txBody>
      </p:sp>
      <p:sp>
        <p:nvSpPr>
          <p:cNvPr id="9" name="TextBox 8"/>
          <p:cNvSpPr txBox="1"/>
          <p:nvPr/>
        </p:nvSpPr>
        <p:spPr>
          <a:xfrm>
            <a:off x="6470649" y="2390899"/>
            <a:ext cx="2916764" cy="584775"/>
          </a:xfrm>
          <a:prstGeom prst="rect">
            <a:avLst/>
          </a:prstGeom>
          <a:noFill/>
        </p:spPr>
        <p:txBody>
          <a:bodyPr wrap="square" rtlCol="0">
            <a:spAutoFit/>
          </a:bodyPr>
          <a:lstStyle/>
          <a:p>
            <a:pPr algn="ctr"/>
            <a:r>
              <a:rPr lang="en-US" sz="3200" dirty="0" smtClean="0"/>
              <a:t>Society</a:t>
            </a:r>
          </a:p>
        </p:txBody>
      </p:sp>
      <p:sp>
        <p:nvSpPr>
          <p:cNvPr id="10" name="Down Arrow 9"/>
          <p:cNvSpPr/>
          <p:nvPr/>
        </p:nvSpPr>
        <p:spPr>
          <a:xfrm>
            <a:off x="7478182" y="3588936"/>
            <a:ext cx="914400" cy="1160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0649" y="5082111"/>
            <a:ext cx="3113614" cy="1077218"/>
          </a:xfrm>
          <a:prstGeom prst="rect">
            <a:avLst/>
          </a:prstGeom>
          <a:noFill/>
        </p:spPr>
        <p:txBody>
          <a:bodyPr wrap="square" rtlCol="0">
            <a:spAutoFit/>
          </a:bodyPr>
          <a:lstStyle/>
          <a:p>
            <a:pPr algn="ctr"/>
            <a:r>
              <a:rPr lang="en-US" sz="3200" dirty="0" smtClean="0"/>
              <a:t>Virtual &amp; </a:t>
            </a:r>
          </a:p>
          <a:p>
            <a:pPr algn="ctr"/>
            <a:r>
              <a:rPr lang="en-US" sz="3200" dirty="0" smtClean="0"/>
              <a:t>MOOC</a:t>
            </a:r>
          </a:p>
        </p:txBody>
      </p:sp>
    </p:spTree>
    <p:extLst>
      <p:ext uri="{BB962C8B-B14F-4D97-AF65-F5344CB8AC3E}">
        <p14:creationId xmlns:p14="http://schemas.microsoft.com/office/powerpoint/2010/main" val="63809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GI Products - Summary</a:t>
            </a:r>
            <a:endParaRPr lang="en-US" dirty="0"/>
          </a:p>
        </p:txBody>
      </p:sp>
      <p:sp>
        <p:nvSpPr>
          <p:cNvPr id="3" name="Content Placeholder 2"/>
          <p:cNvSpPr>
            <a:spLocks noGrp="1"/>
          </p:cNvSpPr>
          <p:nvPr>
            <p:ph idx="1"/>
          </p:nvPr>
        </p:nvSpPr>
        <p:spPr/>
        <p:txBody>
          <a:bodyPr>
            <a:normAutofit/>
          </a:bodyPr>
          <a:lstStyle/>
          <a:p>
            <a:r>
              <a:rPr lang="en-US" sz="3200" dirty="0"/>
              <a:t>Existing products </a:t>
            </a:r>
            <a:r>
              <a:rPr lang="en-US" sz="3200" dirty="0" smtClean="0"/>
              <a:t>are purposeful,</a:t>
            </a:r>
          </a:p>
          <a:p>
            <a:r>
              <a:rPr lang="en-US" sz="3200" dirty="0" smtClean="0"/>
              <a:t>a great </a:t>
            </a:r>
            <a:r>
              <a:rPr lang="en-US" sz="3200" dirty="0"/>
              <a:t>channel to build brand awareness </a:t>
            </a:r>
            <a:r>
              <a:rPr lang="en-US" sz="3200" dirty="0" smtClean="0"/>
              <a:t>and</a:t>
            </a:r>
          </a:p>
          <a:p>
            <a:r>
              <a:rPr lang="en-US" sz="3200" dirty="0" smtClean="0"/>
              <a:t>Create business </a:t>
            </a:r>
            <a:r>
              <a:rPr lang="en-US" sz="3200" dirty="0"/>
              <a:t>traction, but </a:t>
            </a:r>
            <a:endParaRPr lang="en-US" sz="3200" dirty="0" smtClean="0"/>
          </a:p>
          <a:p>
            <a:r>
              <a:rPr lang="en-US" sz="3200" dirty="0" smtClean="0"/>
              <a:t>low </a:t>
            </a:r>
            <a:r>
              <a:rPr lang="en-US" sz="3200" dirty="0"/>
              <a:t>margins and </a:t>
            </a:r>
            <a:endParaRPr lang="en-US" sz="3200" dirty="0" smtClean="0"/>
          </a:p>
          <a:p>
            <a:r>
              <a:rPr lang="en-US" sz="3200" dirty="0" smtClean="0"/>
              <a:t>increasing competition</a:t>
            </a:r>
          </a:p>
          <a:p>
            <a:r>
              <a:rPr lang="en-US" sz="3200" dirty="0" smtClean="0"/>
              <a:t>Make it difficult to scale up operations and</a:t>
            </a:r>
          </a:p>
          <a:p>
            <a:r>
              <a:rPr lang="en-US" sz="3200" dirty="0" smtClean="0"/>
              <a:t>Generate enough profit to employ full time staff</a:t>
            </a:r>
            <a:endParaRPr lang="en-US" sz="3200" dirty="0"/>
          </a:p>
          <a:p>
            <a:endParaRPr lang="en-US" sz="3200"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2</a:t>
            </a:fld>
            <a:endParaRPr lang="en-US"/>
          </a:p>
        </p:txBody>
      </p:sp>
    </p:spTree>
    <p:extLst>
      <p:ext uri="{BB962C8B-B14F-4D97-AF65-F5344CB8AC3E}">
        <p14:creationId xmlns:p14="http://schemas.microsoft.com/office/powerpoint/2010/main" val="127509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20</a:t>
            </a:fld>
            <a:endParaRPr lang="en-US"/>
          </a:p>
        </p:txBody>
      </p:sp>
      <p:sp>
        <p:nvSpPr>
          <p:cNvPr id="2" name="Title 1"/>
          <p:cNvSpPr>
            <a:spLocks noGrp="1"/>
          </p:cNvSpPr>
          <p:nvPr>
            <p:ph type="title" idx="4294967295"/>
          </p:nvPr>
        </p:nvSpPr>
        <p:spPr/>
        <p:txBody>
          <a:bodyPr>
            <a:normAutofit/>
          </a:bodyPr>
          <a:lstStyle/>
          <a:p>
            <a:r>
              <a:rPr lang="en-US" dirty="0" smtClean="0"/>
              <a:t>Embedding </a:t>
            </a:r>
            <a:r>
              <a:rPr lang="en-US" dirty="0" err="1" smtClean="0"/>
              <a:t>SoC</a:t>
            </a:r>
            <a:r>
              <a:rPr lang="en-US" dirty="0" smtClean="0"/>
              <a:t> in Existing Systems</a:t>
            </a:r>
            <a:endParaRPr lang="en-US" dirty="0"/>
          </a:p>
        </p:txBody>
      </p:sp>
      <p:sp>
        <p:nvSpPr>
          <p:cNvPr id="4" name="Text Placeholder 3"/>
          <p:cNvSpPr>
            <a:spLocks noGrp="1"/>
          </p:cNvSpPr>
          <p:nvPr>
            <p:ph type="body" idx="13"/>
          </p:nvPr>
        </p:nvSpPr>
        <p:spPr/>
        <p:txBody>
          <a:bodyPr/>
          <a:lstStyle/>
          <a:p>
            <a:endParaRPr lang="en-US"/>
          </a:p>
        </p:txBody>
      </p:sp>
      <p:graphicFrame>
        <p:nvGraphicFramePr>
          <p:cNvPr id="9" name="Diagram 8"/>
          <p:cNvGraphicFramePr/>
          <p:nvPr>
            <p:extLst>
              <p:ext uri="{D42A27DB-BD31-4B8C-83A1-F6EECF244321}">
                <p14:modId xmlns:p14="http://schemas.microsoft.com/office/powerpoint/2010/main" val="1958428603"/>
              </p:ext>
            </p:extLst>
          </p:nvPr>
        </p:nvGraphicFramePr>
        <p:xfrm>
          <a:off x="914400" y="1825625"/>
          <a:ext cx="10869684" cy="426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38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2017 © telospi.com</a:t>
            </a:r>
          </a:p>
        </p:txBody>
      </p:sp>
      <p:sp>
        <p:nvSpPr>
          <p:cNvPr id="3" name="Slide Number Placeholder 2"/>
          <p:cNvSpPr>
            <a:spLocks noGrp="1"/>
          </p:cNvSpPr>
          <p:nvPr>
            <p:ph type="sldNum" sz="quarter" idx="12"/>
          </p:nvPr>
        </p:nvSpPr>
        <p:spPr/>
        <p:txBody>
          <a:bodyPr/>
          <a:lstStyle/>
          <a:p>
            <a:fld id="{F017D5D2-7F0B-574C-BC44-1283B257B721}" type="slidenum">
              <a:rPr lang="en-US" smtClean="0"/>
              <a:t>21</a:t>
            </a:fld>
            <a:endParaRPr lang="en-US"/>
          </a:p>
        </p:txBody>
      </p:sp>
      <p:sp>
        <p:nvSpPr>
          <p:cNvPr id="8" name="Title 7"/>
          <p:cNvSpPr>
            <a:spLocks noGrp="1"/>
          </p:cNvSpPr>
          <p:nvPr>
            <p:ph type="title" idx="4294967295"/>
          </p:nvPr>
        </p:nvSpPr>
        <p:spPr>
          <a:xfrm>
            <a:off x="609600" y="304800"/>
            <a:ext cx="10972800" cy="1143000"/>
          </a:xfrm>
        </p:spPr>
        <p:txBody>
          <a:bodyPr>
            <a:noAutofit/>
          </a:bodyPr>
          <a:lstStyle/>
          <a:p>
            <a:pPr algn="l"/>
            <a:r>
              <a:rPr lang="en-US" sz="3200" dirty="0" smtClean="0">
                <a:solidFill>
                  <a:srgbClr val="003399"/>
                </a:solidFill>
                <a:latin typeface="Myriad Pro Light" charset="0"/>
                <a:ea typeface="Myriad Pro Light" charset="0"/>
                <a:cs typeface="Myriad Pro Light" charset="0"/>
              </a:rPr>
              <a:t>Customer Segmentation</a:t>
            </a:r>
            <a:endParaRPr lang="en-US" sz="3200" dirty="0">
              <a:solidFill>
                <a:srgbClr val="003399"/>
              </a:solidFill>
              <a:latin typeface="Myriad Pro Light" charset="0"/>
              <a:ea typeface="Myriad Pro Light" charset="0"/>
              <a:cs typeface="Myriad Pro Light" charset="0"/>
            </a:endParaRPr>
          </a:p>
        </p:txBody>
      </p:sp>
      <p:sp>
        <p:nvSpPr>
          <p:cNvPr id="6" name="Rectangle 5"/>
          <p:cNvSpPr/>
          <p:nvPr/>
        </p:nvSpPr>
        <p:spPr>
          <a:xfrm>
            <a:off x="609600" y="1266355"/>
            <a:ext cx="9233104" cy="1702454"/>
          </a:xfrm>
          <a:prstGeom prst="rect">
            <a:avLst/>
          </a:prstGeom>
        </p:spPr>
        <p:txBody>
          <a:bodyPr wrap="square">
            <a:spAutoFit/>
          </a:bodyPr>
          <a:lstStyle/>
          <a:p>
            <a:endParaRPr lang="en-US" sz="1463" dirty="0">
              <a:latin typeface="Cambria" charset="0"/>
              <a:ea typeface="ＭＳ 明朝" charset="-128"/>
              <a:cs typeface="Times New Roman" charset="0"/>
            </a:endParaRPr>
          </a:p>
          <a:p>
            <a:r>
              <a:rPr lang="en-US" dirty="0">
                <a:latin typeface="Cambria" charset="0"/>
                <a:ea typeface="ＭＳ 明朝" charset="-128"/>
                <a:cs typeface="Times New Roman" charset="0"/>
              </a:rPr>
              <a:t>Ideal customer:</a:t>
            </a:r>
          </a:p>
          <a:p>
            <a:pPr marL="232172" indent="-232172">
              <a:buFont typeface="Arial" charset="0"/>
              <a:buChar char="•"/>
            </a:pPr>
            <a:r>
              <a:rPr lang="en-US" dirty="0"/>
              <a:t>Have a large population of students/employees/staff</a:t>
            </a:r>
          </a:p>
          <a:p>
            <a:pPr marL="232172" indent="-232172">
              <a:buFont typeface="Arial" charset="0"/>
              <a:buChar char="•"/>
            </a:pPr>
            <a:r>
              <a:rPr lang="en-US" dirty="0"/>
              <a:t>Want to engage a large amount of people at once</a:t>
            </a:r>
          </a:p>
          <a:p>
            <a:pPr marL="232172" indent="-232172">
              <a:buFont typeface="Arial" charset="0"/>
              <a:buChar char="•"/>
            </a:pPr>
            <a:r>
              <a:rPr lang="en-US" dirty="0"/>
              <a:t>Has a desire for awareness, engagement and change </a:t>
            </a:r>
          </a:p>
          <a:p>
            <a:pPr marL="232172" indent="-232172">
              <a:buFont typeface="Arial" charset="0"/>
              <a:buChar char="•"/>
            </a:pPr>
            <a:r>
              <a:rPr lang="en-US" dirty="0"/>
              <a:t>A budget to pay for participation cost</a:t>
            </a:r>
          </a:p>
        </p:txBody>
      </p:sp>
      <p:graphicFrame>
        <p:nvGraphicFramePr>
          <p:cNvPr id="4" name="Table 3"/>
          <p:cNvGraphicFramePr>
            <a:graphicFrameLocks noGrp="1"/>
          </p:cNvGraphicFramePr>
          <p:nvPr>
            <p:extLst/>
          </p:nvPr>
        </p:nvGraphicFramePr>
        <p:xfrm>
          <a:off x="609600" y="3222085"/>
          <a:ext cx="9640528" cy="2743200"/>
        </p:xfrm>
        <a:graphic>
          <a:graphicData uri="http://schemas.openxmlformats.org/drawingml/2006/table">
            <a:tbl>
              <a:tblPr firstRow="1" firstCol="1" bandRow="1"/>
              <a:tblGrid>
                <a:gridCol w="4820264">
                  <a:extLst>
                    <a:ext uri="{9D8B030D-6E8A-4147-A177-3AD203B41FA5}">
                      <a16:colId xmlns="" xmlns:a16="http://schemas.microsoft.com/office/drawing/2014/main" val="20000"/>
                    </a:ext>
                  </a:extLst>
                </a:gridCol>
                <a:gridCol w="4820264">
                  <a:extLst>
                    <a:ext uri="{9D8B030D-6E8A-4147-A177-3AD203B41FA5}">
                      <a16:colId xmlns="" xmlns:a16="http://schemas.microsoft.com/office/drawing/2014/main" val="20001"/>
                    </a:ext>
                  </a:extLst>
                </a:gridCol>
              </a:tblGrid>
              <a:tr h="198120">
                <a:tc>
                  <a:txBody>
                    <a:bodyPr/>
                    <a:lstStyle/>
                    <a:p>
                      <a:pPr algn="ctr">
                        <a:spcAft>
                          <a:spcPts val="0"/>
                        </a:spcAft>
                      </a:pPr>
                      <a:r>
                        <a:rPr lang="en-US" sz="1800" b="1" dirty="0">
                          <a:effectLst/>
                          <a:latin typeface="Calibri" charset="0"/>
                          <a:ea typeface="ＭＳ ゴシック" charset="-128"/>
                          <a:cs typeface="Times New Roman" charset="0"/>
                        </a:rPr>
                        <a:t>Industry (Customer)</a:t>
                      </a:r>
                      <a:endParaRPr lang="en-US" sz="1800" dirty="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a:spcAft>
                          <a:spcPts val="0"/>
                        </a:spcAft>
                      </a:pPr>
                      <a:r>
                        <a:rPr lang="en-US" sz="1800" b="1">
                          <a:effectLst/>
                          <a:latin typeface="Calibri" charset="0"/>
                          <a:ea typeface="ＭＳ ゴシック" charset="-128"/>
                          <a:cs typeface="Times New Roman" charset="0"/>
                        </a:rPr>
                        <a:t>Target Contact Person</a:t>
                      </a:r>
                      <a:endParaRPr lang="en-US" sz="180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94360">
                <a:tc>
                  <a:txBody>
                    <a:bodyPr/>
                    <a:lstStyle/>
                    <a:p>
                      <a:pPr>
                        <a:spcAft>
                          <a:spcPts val="0"/>
                        </a:spcAft>
                      </a:pPr>
                      <a:r>
                        <a:rPr lang="en-US" sz="1800" b="1" dirty="0">
                          <a:effectLst/>
                          <a:latin typeface="Calibri" charset="0"/>
                          <a:ea typeface="ＭＳ ゴシック" charset="-128"/>
                          <a:cs typeface="Times New Roman" charset="0"/>
                        </a:rPr>
                        <a:t>Corporations </a:t>
                      </a:r>
                      <a:endParaRPr lang="en-US" sz="1800" dirty="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n-US" sz="1800">
                          <a:effectLst/>
                          <a:latin typeface="Cambria" charset="0"/>
                          <a:ea typeface="ＭＳ 明朝" charset="-128"/>
                          <a:cs typeface="Times New Roman" charset="0"/>
                        </a:rPr>
                        <a:t>Human Resources</a:t>
                      </a:r>
                    </a:p>
                    <a:p>
                      <a:pPr>
                        <a:spcAft>
                          <a:spcPts val="0"/>
                        </a:spcAft>
                      </a:pPr>
                      <a:r>
                        <a:rPr lang="en-US" sz="1800">
                          <a:effectLst/>
                          <a:latin typeface="Cambria" charset="0"/>
                          <a:ea typeface="ＭＳ 明朝" charset="-128"/>
                          <a:cs typeface="Times New Roman" charset="0"/>
                        </a:rPr>
                        <a:t>Marketing Director</a:t>
                      </a:r>
                    </a:p>
                    <a:p>
                      <a:pPr>
                        <a:spcAft>
                          <a:spcPts val="0"/>
                        </a:spcAft>
                      </a:pPr>
                      <a:r>
                        <a:rPr lang="en-US" sz="1800">
                          <a:effectLst/>
                          <a:latin typeface="Cambria" charset="0"/>
                          <a:ea typeface="ＭＳ 明朝" charset="-128"/>
                          <a:cs typeface="Times New Roman" charset="0"/>
                        </a:rPr>
                        <a:t>CSR Department</a:t>
                      </a: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 xmlns:a16="http://schemas.microsoft.com/office/drawing/2014/main" val="10001"/>
                  </a:ext>
                </a:extLst>
              </a:tr>
              <a:tr h="396240">
                <a:tc>
                  <a:txBody>
                    <a:bodyPr/>
                    <a:lstStyle/>
                    <a:p>
                      <a:pPr>
                        <a:spcAft>
                          <a:spcPts val="0"/>
                        </a:spcAft>
                      </a:pPr>
                      <a:r>
                        <a:rPr lang="en-US" sz="1800" b="1" dirty="0">
                          <a:effectLst/>
                          <a:latin typeface="Calibri" charset="0"/>
                          <a:ea typeface="ＭＳ ゴシック" charset="-128"/>
                          <a:cs typeface="Times New Roman" charset="0"/>
                        </a:rPr>
                        <a:t>Schools/Universities</a:t>
                      </a:r>
                      <a:endParaRPr lang="en-US" sz="1800" dirty="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spcAft>
                          <a:spcPts val="0"/>
                        </a:spcAft>
                      </a:pPr>
                      <a:r>
                        <a:rPr lang="en-US" sz="1800" dirty="0">
                          <a:effectLst/>
                          <a:latin typeface="Cambria" charset="0"/>
                          <a:ea typeface="ＭＳ 明朝" charset="-128"/>
                          <a:cs typeface="Times New Roman" charset="0"/>
                        </a:rPr>
                        <a:t>Dean, President, Chancellor</a:t>
                      </a:r>
                    </a:p>
                    <a:p>
                      <a:pPr>
                        <a:spcAft>
                          <a:spcPts val="0"/>
                        </a:spcAft>
                      </a:pPr>
                      <a:r>
                        <a:rPr lang="en-US" sz="1800" dirty="0">
                          <a:effectLst/>
                          <a:latin typeface="Cambria" charset="0"/>
                          <a:ea typeface="ＭＳ 明朝" charset="-128"/>
                          <a:cs typeface="Times New Roman" charset="0"/>
                        </a:rPr>
                        <a:t>? Green Department, Sustainability Department</a:t>
                      </a: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8120">
                <a:tc>
                  <a:txBody>
                    <a:bodyPr/>
                    <a:lstStyle/>
                    <a:p>
                      <a:pPr>
                        <a:spcAft>
                          <a:spcPts val="0"/>
                        </a:spcAft>
                      </a:pPr>
                      <a:r>
                        <a:rPr lang="en-US" sz="1800" b="1">
                          <a:effectLst/>
                          <a:latin typeface="Calibri" charset="0"/>
                          <a:ea typeface="ＭＳ ゴシック" charset="-128"/>
                          <a:cs typeface="Times New Roman" charset="0"/>
                        </a:rPr>
                        <a:t>Youth Programs/Camps</a:t>
                      </a:r>
                      <a:endParaRPr lang="en-US" sz="180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n-US" sz="1800" dirty="0">
                          <a:effectLst/>
                          <a:latin typeface="Cambria" charset="0"/>
                          <a:ea typeface="ＭＳ 明朝" charset="-128"/>
                          <a:cs typeface="Times New Roman" charset="0"/>
                        </a:rPr>
                        <a:t>Educators, Principals, Teachers</a:t>
                      </a: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 xmlns:a16="http://schemas.microsoft.com/office/drawing/2014/main" val="10003"/>
                  </a:ext>
                </a:extLst>
              </a:tr>
              <a:tr h="396240">
                <a:tc>
                  <a:txBody>
                    <a:bodyPr/>
                    <a:lstStyle/>
                    <a:p>
                      <a:pPr>
                        <a:spcAft>
                          <a:spcPts val="0"/>
                        </a:spcAft>
                      </a:pPr>
                      <a:r>
                        <a:rPr lang="en-US" sz="1800" b="1">
                          <a:effectLst/>
                          <a:latin typeface="Calibri" charset="0"/>
                          <a:ea typeface="ＭＳ ゴシック" charset="-128"/>
                          <a:cs typeface="Times New Roman" charset="0"/>
                        </a:rPr>
                        <a:t>Conference Organizations (Business professional conferences, trade conferences, student conferences, etc.)</a:t>
                      </a:r>
                      <a:endParaRPr lang="en-US" sz="1800">
                        <a:effectLst/>
                        <a:latin typeface="Cambria" charset="0"/>
                        <a:ea typeface="ＭＳ 明朝" charset="-128"/>
                        <a:cs typeface="Times New Roman" charset="0"/>
                      </a:endParaRP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spcAft>
                          <a:spcPts val="0"/>
                        </a:spcAft>
                      </a:pPr>
                      <a:r>
                        <a:rPr lang="en-US" sz="1800" dirty="0">
                          <a:effectLst/>
                          <a:latin typeface="Cambria" charset="0"/>
                          <a:ea typeface="ＭＳ 明朝" charset="-128"/>
                          <a:cs typeface="Times New Roman" charset="0"/>
                        </a:rPr>
                        <a:t>Organizers of various conferences</a:t>
                      </a:r>
                    </a:p>
                  </a:txBody>
                  <a:tcPr marL="55721" marR="5572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93782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TBD</a:t>
            </a:r>
            <a:endParaRPr lang="en-US" dirty="0"/>
          </a:p>
        </p:txBody>
      </p:sp>
      <p:sp>
        <p:nvSpPr>
          <p:cNvPr id="3" name="Slide Number Placeholder 2"/>
          <p:cNvSpPr>
            <a:spLocks noGrp="1"/>
          </p:cNvSpPr>
          <p:nvPr>
            <p:ph type="sldNum" sz="quarter" idx="12"/>
          </p:nvPr>
        </p:nvSpPr>
        <p:spPr/>
        <p:txBody>
          <a:bodyPr/>
          <a:lstStyle/>
          <a:p>
            <a:fld id="{C1300A39-69C2-49CD-8935-46ED3B6F949D}" type="slidenum">
              <a:rPr lang="en-US" smtClean="0"/>
              <a:t>22</a:t>
            </a:fld>
            <a:endParaRPr lang="en-US"/>
          </a:p>
        </p:txBody>
      </p:sp>
      <p:sp>
        <p:nvSpPr>
          <p:cNvPr id="4" name="Title 3"/>
          <p:cNvSpPr>
            <a:spLocks noGrp="1"/>
          </p:cNvSpPr>
          <p:nvPr>
            <p:ph type="title" idx="4294967295"/>
          </p:nvPr>
        </p:nvSpPr>
        <p:spPr>
          <a:xfrm>
            <a:off x="609600" y="218069"/>
            <a:ext cx="10515600" cy="1325563"/>
          </a:xfrm>
        </p:spPr>
        <p:txBody>
          <a:bodyPr>
            <a:normAutofit/>
          </a:bodyPr>
          <a:lstStyle/>
          <a:p>
            <a:pPr algn="l"/>
            <a:r>
              <a:rPr lang="en-US" sz="3200" dirty="0" smtClean="0">
                <a:solidFill>
                  <a:srgbClr val="003399"/>
                </a:solidFill>
                <a:latin typeface="Myriad Pro Light" charset="0"/>
                <a:ea typeface="Myriad Pro Light" charset="0"/>
                <a:cs typeface="Myriad Pro Light" charset="0"/>
              </a:rPr>
              <a:t>Product Package &amp; Pricing</a:t>
            </a:r>
            <a:endParaRPr lang="en-US" sz="3200" dirty="0">
              <a:solidFill>
                <a:srgbClr val="003399"/>
              </a:solidFill>
              <a:latin typeface="Myriad Pro Light" charset="0"/>
              <a:ea typeface="Myriad Pro Light" charset="0"/>
              <a:cs typeface="Myriad Pro Light" charset="0"/>
            </a:endParaRPr>
          </a:p>
        </p:txBody>
      </p:sp>
      <p:sp>
        <p:nvSpPr>
          <p:cNvPr id="5" name="Text Placeholder 4"/>
          <p:cNvSpPr>
            <a:spLocks noGrp="1"/>
          </p:cNvSpPr>
          <p:nvPr>
            <p:ph type="body" idx="13"/>
          </p:nvPr>
        </p:nvSpPr>
        <p:spPr/>
        <p:txBody>
          <a:bodyPr/>
          <a:lstStyle/>
          <a:p>
            <a:r>
              <a:rPr lang="en-US" dirty="0" smtClean="0"/>
              <a:t>TBC</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6031"/>
            <a:ext cx="12192000" cy="4796852"/>
          </a:xfrm>
          <a:prstGeom prst="rect">
            <a:avLst/>
          </a:prstGeom>
        </p:spPr>
      </p:pic>
    </p:spTree>
    <p:extLst>
      <p:ext uri="{BB962C8B-B14F-4D97-AF65-F5344CB8AC3E}">
        <p14:creationId xmlns:p14="http://schemas.microsoft.com/office/powerpoint/2010/main" val="119299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16" y="22043"/>
            <a:ext cx="10515600" cy="1325563"/>
          </a:xfrm>
        </p:spPr>
        <p:txBody>
          <a:bodyPr/>
          <a:lstStyle/>
          <a:p>
            <a:r>
              <a:rPr lang="en-US" dirty="0" smtClean="0"/>
              <a:t>Timeline and Milestones</a:t>
            </a:r>
            <a:endParaRPr lang="en-US" dirty="0"/>
          </a:p>
        </p:txBody>
      </p:sp>
      <p:sp>
        <p:nvSpPr>
          <p:cNvPr id="4" name="Date Placeholder 3"/>
          <p:cNvSpPr>
            <a:spLocks noGrp="1"/>
          </p:cNvSpPr>
          <p:nvPr>
            <p:ph type="dt" sz="half" idx="10"/>
          </p:nvPr>
        </p:nvSpPr>
        <p:spPr/>
        <p:txBody>
          <a:bodyPr/>
          <a:lstStyle/>
          <a:p>
            <a:fld id="{389A9112-0737-444A-B77E-BF94555E2097}" type="datetime1">
              <a:rPr lang="en-US" smtClean="0"/>
              <a:t>9/22/17</a:t>
            </a:fld>
            <a:endParaRPr lang="en-US"/>
          </a:p>
        </p:txBody>
      </p:sp>
      <p:sp>
        <p:nvSpPr>
          <p:cNvPr id="5" name="Footer Placeholder 4"/>
          <p:cNvSpPr>
            <a:spLocks noGrp="1"/>
          </p:cNvSpPr>
          <p:nvPr>
            <p:ph type="ftr" sz="quarter" idx="11"/>
          </p:nvPr>
        </p:nvSpPr>
        <p:spPr/>
        <p:txBody>
          <a:bodyPr/>
          <a:lstStyle/>
          <a:p>
            <a:r>
              <a:rPr lang="en-US" smtClean="0"/>
              <a:t>2017 © telospi.com</a:t>
            </a:r>
            <a:endParaRPr lang="en-US"/>
          </a:p>
        </p:txBody>
      </p:sp>
      <p:sp>
        <p:nvSpPr>
          <p:cNvPr id="6" name="Slide Number Placeholder 5"/>
          <p:cNvSpPr>
            <a:spLocks noGrp="1"/>
          </p:cNvSpPr>
          <p:nvPr>
            <p:ph type="sldNum" sz="quarter" idx="12"/>
          </p:nvPr>
        </p:nvSpPr>
        <p:spPr/>
        <p:txBody>
          <a:bodyPr/>
          <a:lstStyle/>
          <a:p>
            <a:fld id="{F017D5D2-7F0B-574C-BC44-1283B257B721}" type="slidenum">
              <a:rPr lang="en-US" smtClean="0"/>
              <a:t>23</a:t>
            </a:fld>
            <a:endParaRPr lang="en-US"/>
          </a:p>
        </p:txBody>
      </p:sp>
      <p:cxnSp>
        <p:nvCxnSpPr>
          <p:cNvPr id="8" name="Straight Arrow Connector 7"/>
          <p:cNvCxnSpPr/>
          <p:nvPr/>
        </p:nvCxnSpPr>
        <p:spPr>
          <a:xfrm>
            <a:off x="772017" y="1977896"/>
            <a:ext cx="105156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77691" y="1303350"/>
            <a:ext cx="1447802" cy="523220"/>
          </a:xfrm>
          <a:prstGeom prst="rect">
            <a:avLst/>
          </a:prstGeom>
          <a:noFill/>
          <a:ln>
            <a:solidFill>
              <a:schemeClr val="bg1">
                <a:lumMod val="65000"/>
              </a:schemeClr>
            </a:solidFill>
          </a:ln>
        </p:spPr>
        <p:txBody>
          <a:bodyPr wrap="square" rtlCol="0">
            <a:spAutoFit/>
          </a:bodyPr>
          <a:lstStyle/>
          <a:p>
            <a:pPr algn="ctr"/>
            <a:r>
              <a:rPr lang="en-US" sz="1400" dirty="0" smtClean="0"/>
              <a:t>TED conference</a:t>
            </a:r>
          </a:p>
          <a:p>
            <a:r>
              <a:rPr lang="en-US" sz="1400" dirty="0" smtClean="0"/>
              <a:t>Vancouver</a:t>
            </a:r>
          </a:p>
        </p:txBody>
      </p:sp>
      <p:cxnSp>
        <p:nvCxnSpPr>
          <p:cNvPr id="17" name="Straight Connector 16"/>
          <p:cNvCxnSpPr>
            <a:stCxn id="13" idx="2"/>
            <a:endCxn id="25" idx="0"/>
          </p:cNvCxnSpPr>
          <p:nvPr/>
        </p:nvCxnSpPr>
        <p:spPr>
          <a:xfrm>
            <a:off x="8001592" y="1826570"/>
            <a:ext cx="1" cy="2926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80112" y="2119186"/>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a:t>180410</a:t>
            </a:r>
          </a:p>
        </p:txBody>
      </p:sp>
      <p:sp>
        <p:nvSpPr>
          <p:cNvPr id="35" name="TextBox 34"/>
          <p:cNvSpPr txBox="1"/>
          <p:nvPr/>
        </p:nvSpPr>
        <p:spPr>
          <a:xfrm>
            <a:off x="3019324" y="2810284"/>
            <a:ext cx="2595664" cy="307777"/>
          </a:xfrm>
          <a:prstGeom prst="rect">
            <a:avLst/>
          </a:prstGeom>
          <a:solidFill>
            <a:schemeClr val="accent2"/>
          </a:solidFill>
          <a:ln>
            <a:solidFill>
              <a:schemeClr val="bg1">
                <a:lumMod val="65000"/>
              </a:schemeClr>
            </a:solidFill>
          </a:ln>
        </p:spPr>
        <p:txBody>
          <a:bodyPr wrap="square" rtlCol="0">
            <a:spAutoFit/>
          </a:bodyPr>
          <a:lstStyle/>
          <a:p>
            <a:r>
              <a:rPr lang="en-US" sz="1400" dirty="0" smtClean="0"/>
              <a:t>Finalize </a:t>
            </a:r>
            <a:r>
              <a:rPr lang="en-US" sz="1400" dirty="0" err="1" smtClean="0"/>
              <a:t>SoC</a:t>
            </a:r>
            <a:r>
              <a:rPr lang="en-US" sz="1400" dirty="0" smtClean="0"/>
              <a:t> curriculum V01</a:t>
            </a:r>
          </a:p>
        </p:txBody>
      </p:sp>
      <p:cxnSp>
        <p:nvCxnSpPr>
          <p:cNvPr id="36" name="Straight Connector 35"/>
          <p:cNvCxnSpPr>
            <a:stCxn id="35" idx="3"/>
            <a:endCxn id="37" idx="3"/>
          </p:cNvCxnSpPr>
          <p:nvPr/>
        </p:nvCxnSpPr>
        <p:spPr>
          <a:xfrm>
            <a:off x="5614988" y="2964173"/>
            <a:ext cx="0" cy="6034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72027" y="3413729"/>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171215</a:t>
            </a:r>
            <a:endParaRPr lang="en-US" sz="1400" dirty="0"/>
          </a:p>
        </p:txBody>
      </p:sp>
      <p:cxnSp>
        <p:nvCxnSpPr>
          <p:cNvPr id="54" name="Straight Arrow Connector 53"/>
          <p:cNvCxnSpPr/>
          <p:nvPr/>
        </p:nvCxnSpPr>
        <p:spPr>
          <a:xfrm>
            <a:off x="772016" y="4530218"/>
            <a:ext cx="105156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907882" y="2795433"/>
            <a:ext cx="3545679" cy="307777"/>
          </a:xfrm>
          <a:prstGeom prst="rect">
            <a:avLst/>
          </a:prstGeom>
          <a:noFill/>
          <a:ln>
            <a:solidFill>
              <a:schemeClr val="bg1">
                <a:lumMod val="65000"/>
              </a:schemeClr>
            </a:solidFill>
          </a:ln>
        </p:spPr>
        <p:txBody>
          <a:bodyPr wrap="square" rtlCol="0">
            <a:spAutoFit/>
          </a:bodyPr>
          <a:lstStyle/>
          <a:p>
            <a:pPr algn="ctr"/>
            <a:r>
              <a:rPr lang="en-US" sz="1400" dirty="0" smtClean="0"/>
              <a:t>Implementation of </a:t>
            </a:r>
            <a:r>
              <a:rPr lang="en-US" sz="1400" dirty="0" err="1" smtClean="0"/>
              <a:t>SoC</a:t>
            </a:r>
            <a:r>
              <a:rPr lang="en-US" sz="1400" dirty="0" smtClean="0"/>
              <a:t> beta phase product</a:t>
            </a:r>
          </a:p>
        </p:txBody>
      </p:sp>
      <p:sp>
        <p:nvSpPr>
          <p:cNvPr id="61" name="TextBox 60"/>
          <p:cNvSpPr txBox="1"/>
          <p:nvPr/>
        </p:nvSpPr>
        <p:spPr>
          <a:xfrm>
            <a:off x="5907882" y="3414816"/>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180101</a:t>
            </a:r>
            <a:endParaRPr lang="en-US" sz="1400" dirty="0"/>
          </a:p>
        </p:txBody>
      </p:sp>
      <p:cxnSp>
        <p:nvCxnSpPr>
          <p:cNvPr id="62" name="Straight Connector 61"/>
          <p:cNvCxnSpPr>
            <a:stCxn id="61" idx="1"/>
            <a:endCxn id="60" idx="1"/>
          </p:cNvCxnSpPr>
          <p:nvPr/>
        </p:nvCxnSpPr>
        <p:spPr>
          <a:xfrm flipV="1">
            <a:off x="5907882" y="2949322"/>
            <a:ext cx="0" cy="6193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0" idx="3"/>
            <a:endCxn id="66" idx="3"/>
          </p:cNvCxnSpPr>
          <p:nvPr/>
        </p:nvCxnSpPr>
        <p:spPr>
          <a:xfrm>
            <a:off x="9453561" y="2949322"/>
            <a:ext cx="0" cy="5852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610600" y="3380665"/>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180630</a:t>
            </a:r>
            <a:endParaRPr lang="en-US" sz="1400" dirty="0"/>
          </a:p>
        </p:txBody>
      </p:sp>
      <p:cxnSp>
        <p:nvCxnSpPr>
          <p:cNvPr id="79" name="Straight Arrow Connector 78"/>
          <p:cNvCxnSpPr/>
          <p:nvPr/>
        </p:nvCxnSpPr>
        <p:spPr>
          <a:xfrm>
            <a:off x="772017" y="3259013"/>
            <a:ext cx="105156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72017" y="1300276"/>
            <a:ext cx="996365" cy="523220"/>
          </a:xfrm>
          <a:prstGeom prst="rect">
            <a:avLst/>
          </a:prstGeom>
          <a:noFill/>
          <a:ln>
            <a:solidFill>
              <a:schemeClr val="bg1">
                <a:lumMod val="65000"/>
              </a:schemeClr>
            </a:solidFill>
          </a:ln>
        </p:spPr>
        <p:txBody>
          <a:bodyPr wrap="square" rtlCol="0">
            <a:spAutoFit/>
          </a:bodyPr>
          <a:lstStyle/>
          <a:p>
            <a:pPr algn="ctr"/>
            <a:r>
              <a:rPr lang="en-US" sz="1400" dirty="0" smtClean="0"/>
              <a:t>GI general = Nitin</a:t>
            </a:r>
            <a:endParaRPr lang="en-US" sz="1400" dirty="0"/>
          </a:p>
        </p:txBody>
      </p:sp>
      <p:sp>
        <p:nvSpPr>
          <p:cNvPr id="84" name="TextBox 83"/>
          <p:cNvSpPr txBox="1"/>
          <p:nvPr/>
        </p:nvSpPr>
        <p:spPr>
          <a:xfrm>
            <a:off x="772016" y="2585558"/>
            <a:ext cx="996365" cy="523220"/>
          </a:xfrm>
          <a:prstGeom prst="rect">
            <a:avLst/>
          </a:prstGeom>
          <a:noFill/>
          <a:ln>
            <a:solidFill>
              <a:schemeClr val="bg1">
                <a:lumMod val="65000"/>
              </a:schemeClr>
            </a:solidFill>
          </a:ln>
        </p:spPr>
        <p:txBody>
          <a:bodyPr wrap="square" rtlCol="0">
            <a:spAutoFit/>
          </a:bodyPr>
          <a:lstStyle/>
          <a:p>
            <a:pPr algn="ctr"/>
            <a:r>
              <a:rPr lang="en-US" sz="1400" dirty="0" err="1" smtClean="0"/>
              <a:t>SoC</a:t>
            </a:r>
            <a:endParaRPr lang="en-US" sz="1400" dirty="0" smtClean="0"/>
          </a:p>
          <a:p>
            <a:pPr algn="ctr"/>
            <a:r>
              <a:rPr lang="en-US" sz="1400" dirty="0" smtClean="0"/>
              <a:t>= Knut</a:t>
            </a:r>
            <a:endParaRPr lang="en-US" sz="1400" dirty="0"/>
          </a:p>
        </p:txBody>
      </p:sp>
      <p:cxnSp>
        <p:nvCxnSpPr>
          <p:cNvPr id="135" name="Straight Arrow Connector 134"/>
          <p:cNvCxnSpPr/>
          <p:nvPr/>
        </p:nvCxnSpPr>
        <p:spPr>
          <a:xfrm>
            <a:off x="772016" y="5797045"/>
            <a:ext cx="10515600"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72016" y="3866674"/>
            <a:ext cx="996365" cy="523220"/>
          </a:xfrm>
          <a:prstGeom prst="rect">
            <a:avLst/>
          </a:prstGeom>
          <a:noFill/>
          <a:ln>
            <a:solidFill>
              <a:schemeClr val="bg1">
                <a:lumMod val="65000"/>
              </a:schemeClr>
            </a:solidFill>
          </a:ln>
        </p:spPr>
        <p:txBody>
          <a:bodyPr wrap="square" rtlCol="0">
            <a:spAutoFit/>
          </a:bodyPr>
          <a:lstStyle/>
          <a:p>
            <a:pPr algn="ctr"/>
            <a:r>
              <a:rPr lang="en-US" sz="1400" dirty="0" smtClean="0"/>
              <a:t>ICT</a:t>
            </a:r>
          </a:p>
          <a:p>
            <a:pPr algn="ctr"/>
            <a:r>
              <a:rPr lang="en-US" sz="1400" dirty="0" smtClean="0"/>
              <a:t>= Florian</a:t>
            </a:r>
            <a:endParaRPr lang="en-US" sz="1400" dirty="0"/>
          </a:p>
        </p:txBody>
      </p:sp>
      <p:sp>
        <p:nvSpPr>
          <p:cNvPr id="137" name="TextBox 136"/>
          <p:cNvSpPr txBox="1"/>
          <p:nvPr/>
        </p:nvSpPr>
        <p:spPr>
          <a:xfrm>
            <a:off x="772016" y="5147790"/>
            <a:ext cx="996365" cy="523220"/>
          </a:xfrm>
          <a:prstGeom prst="rect">
            <a:avLst/>
          </a:prstGeom>
          <a:noFill/>
          <a:ln>
            <a:solidFill>
              <a:schemeClr val="bg1">
                <a:lumMod val="65000"/>
              </a:schemeClr>
            </a:solidFill>
          </a:ln>
        </p:spPr>
        <p:txBody>
          <a:bodyPr wrap="square" rtlCol="0">
            <a:spAutoFit/>
          </a:bodyPr>
          <a:lstStyle/>
          <a:p>
            <a:pPr algn="ctr"/>
            <a:r>
              <a:rPr lang="en-US" sz="1400" dirty="0" smtClean="0"/>
              <a:t>BP</a:t>
            </a:r>
          </a:p>
          <a:p>
            <a:pPr algn="ctr"/>
            <a:r>
              <a:rPr lang="en-US" sz="1400" dirty="0" smtClean="0"/>
              <a:t>= Chris</a:t>
            </a:r>
            <a:endParaRPr lang="en-US" sz="1400" dirty="0"/>
          </a:p>
        </p:txBody>
      </p:sp>
      <p:sp>
        <p:nvSpPr>
          <p:cNvPr id="160" name="TextBox 159"/>
          <p:cNvSpPr txBox="1"/>
          <p:nvPr/>
        </p:nvSpPr>
        <p:spPr>
          <a:xfrm>
            <a:off x="2029223" y="3866674"/>
            <a:ext cx="1411580" cy="523220"/>
          </a:xfrm>
          <a:prstGeom prst="rect">
            <a:avLst/>
          </a:prstGeom>
          <a:noFill/>
          <a:ln>
            <a:solidFill>
              <a:schemeClr val="bg1">
                <a:lumMod val="65000"/>
              </a:schemeClr>
            </a:solidFill>
          </a:ln>
        </p:spPr>
        <p:txBody>
          <a:bodyPr wrap="square" rtlCol="0">
            <a:spAutoFit/>
          </a:bodyPr>
          <a:lstStyle/>
          <a:p>
            <a:pPr algn="ctr"/>
            <a:r>
              <a:rPr lang="en-US" sz="1400" dirty="0" smtClean="0"/>
              <a:t>Meeting</a:t>
            </a:r>
          </a:p>
          <a:p>
            <a:pPr algn="ctr"/>
            <a:r>
              <a:rPr lang="en-US" sz="1400" dirty="0" smtClean="0"/>
              <a:t>ND, KW and FZ</a:t>
            </a:r>
            <a:endParaRPr lang="en-US" sz="1400" dirty="0"/>
          </a:p>
        </p:txBody>
      </p:sp>
      <p:cxnSp>
        <p:nvCxnSpPr>
          <p:cNvPr id="161" name="Straight Connector 160"/>
          <p:cNvCxnSpPr>
            <a:stCxn id="160" idx="2"/>
            <a:endCxn id="162" idx="0"/>
          </p:cNvCxnSpPr>
          <p:nvPr/>
        </p:nvCxnSpPr>
        <p:spPr>
          <a:xfrm>
            <a:off x="2735013" y="4389894"/>
            <a:ext cx="0" cy="285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2313532" y="4675400"/>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170918</a:t>
            </a:r>
            <a:endParaRPr lang="en-US" sz="1400" dirty="0"/>
          </a:p>
        </p:txBody>
      </p:sp>
      <p:sp>
        <p:nvSpPr>
          <p:cNvPr id="170" name="TextBox 169"/>
          <p:cNvSpPr txBox="1"/>
          <p:nvPr/>
        </p:nvSpPr>
        <p:spPr>
          <a:xfrm>
            <a:off x="3581400" y="4062227"/>
            <a:ext cx="2033588" cy="307777"/>
          </a:xfrm>
          <a:prstGeom prst="rect">
            <a:avLst/>
          </a:prstGeom>
          <a:solidFill>
            <a:schemeClr val="accent2"/>
          </a:solidFill>
          <a:ln>
            <a:solidFill>
              <a:schemeClr val="bg1">
                <a:lumMod val="65000"/>
              </a:schemeClr>
            </a:solidFill>
          </a:ln>
        </p:spPr>
        <p:txBody>
          <a:bodyPr wrap="square" rtlCol="0">
            <a:spAutoFit/>
          </a:bodyPr>
          <a:lstStyle/>
          <a:p>
            <a:pPr algn="ctr"/>
            <a:r>
              <a:rPr lang="en-US" sz="1400" smtClean="0"/>
              <a:t>Develop pilot product</a:t>
            </a:r>
            <a:endParaRPr lang="en-US" sz="1400" dirty="0"/>
          </a:p>
        </p:txBody>
      </p:sp>
      <p:sp>
        <p:nvSpPr>
          <p:cNvPr id="171" name="TextBox 170"/>
          <p:cNvSpPr txBox="1"/>
          <p:nvPr/>
        </p:nvSpPr>
        <p:spPr>
          <a:xfrm>
            <a:off x="3592570" y="4673930"/>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171015</a:t>
            </a:r>
            <a:endParaRPr lang="en-US" sz="1400" dirty="0"/>
          </a:p>
        </p:txBody>
      </p:sp>
      <p:sp>
        <p:nvSpPr>
          <p:cNvPr id="172" name="TextBox 171"/>
          <p:cNvSpPr txBox="1"/>
          <p:nvPr/>
        </p:nvSpPr>
        <p:spPr>
          <a:xfrm>
            <a:off x="4774358" y="4669288"/>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171215</a:t>
            </a:r>
            <a:endParaRPr lang="en-US" sz="1400" dirty="0"/>
          </a:p>
        </p:txBody>
      </p:sp>
      <p:sp>
        <p:nvSpPr>
          <p:cNvPr id="173" name="TextBox 172"/>
          <p:cNvSpPr txBox="1"/>
          <p:nvPr/>
        </p:nvSpPr>
        <p:spPr>
          <a:xfrm>
            <a:off x="5907882" y="4062227"/>
            <a:ext cx="3545679" cy="307777"/>
          </a:xfrm>
          <a:prstGeom prst="rect">
            <a:avLst/>
          </a:prstGeom>
          <a:noFill/>
          <a:ln>
            <a:solidFill>
              <a:schemeClr val="bg1">
                <a:lumMod val="65000"/>
              </a:schemeClr>
            </a:solidFill>
          </a:ln>
        </p:spPr>
        <p:txBody>
          <a:bodyPr wrap="square" rtlCol="0">
            <a:spAutoFit/>
          </a:bodyPr>
          <a:lstStyle/>
          <a:p>
            <a:pPr algn="ctr"/>
            <a:r>
              <a:rPr lang="en-US" sz="1400" dirty="0" smtClean="0"/>
              <a:t>Implementation of ICT beta phase product</a:t>
            </a:r>
          </a:p>
        </p:txBody>
      </p:sp>
      <p:sp>
        <p:nvSpPr>
          <p:cNvPr id="174" name="TextBox 173"/>
          <p:cNvSpPr txBox="1"/>
          <p:nvPr/>
        </p:nvSpPr>
        <p:spPr>
          <a:xfrm>
            <a:off x="5907882" y="4681610"/>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180101</a:t>
            </a:r>
            <a:endParaRPr lang="en-US" sz="1400" dirty="0"/>
          </a:p>
        </p:txBody>
      </p:sp>
      <p:cxnSp>
        <p:nvCxnSpPr>
          <p:cNvPr id="175" name="Straight Connector 174"/>
          <p:cNvCxnSpPr/>
          <p:nvPr/>
        </p:nvCxnSpPr>
        <p:spPr>
          <a:xfrm flipV="1">
            <a:off x="5907882" y="4216116"/>
            <a:ext cx="0" cy="6193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453561" y="4216116"/>
            <a:ext cx="0" cy="5852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8610600" y="4647459"/>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180630</a:t>
            </a:r>
            <a:endParaRPr lang="en-US" sz="1400" dirty="0"/>
          </a:p>
        </p:txBody>
      </p:sp>
      <p:sp>
        <p:nvSpPr>
          <p:cNvPr id="178" name="TextBox 177"/>
          <p:cNvSpPr txBox="1"/>
          <p:nvPr/>
        </p:nvSpPr>
        <p:spPr>
          <a:xfrm>
            <a:off x="5907654" y="1291644"/>
            <a:ext cx="1137237" cy="523220"/>
          </a:xfrm>
          <a:prstGeom prst="rect">
            <a:avLst/>
          </a:prstGeom>
          <a:noFill/>
          <a:ln>
            <a:solidFill>
              <a:schemeClr val="bg1">
                <a:lumMod val="65000"/>
              </a:schemeClr>
            </a:solidFill>
          </a:ln>
        </p:spPr>
        <p:txBody>
          <a:bodyPr wrap="square" rtlCol="0">
            <a:spAutoFit/>
          </a:bodyPr>
          <a:lstStyle/>
          <a:p>
            <a:pPr algn="ctr"/>
            <a:r>
              <a:rPr lang="en-US" sz="1400" dirty="0" smtClean="0"/>
              <a:t>Dedicated accountant</a:t>
            </a:r>
            <a:endParaRPr lang="en-US" sz="1400" dirty="0"/>
          </a:p>
        </p:txBody>
      </p:sp>
      <p:cxnSp>
        <p:nvCxnSpPr>
          <p:cNvPr id="179" name="Straight Connector 178"/>
          <p:cNvCxnSpPr>
            <a:stCxn id="178" idx="2"/>
            <a:endCxn id="180" idx="0"/>
          </p:cNvCxnSpPr>
          <p:nvPr/>
        </p:nvCxnSpPr>
        <p:spPr>
          <a:xfrm>
            <a:off x="6476273" y="1814864"/>
            <a:ext cx="9606" cy="3068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064398" y="2121757"/>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170131</a:t>
            </a:r>
            <a:endParaRPr lang="en-US" sz="1400" dirty="0"/>
          </a:p>
        </p:txBody>
      </p:sp>
      <p:sp>
        <p:nvSpPr>
          <p:cNvPr id="181" name="TextBox 180"/>
          <p:cNvSpPr txBox="1"/>
          <p:nvPr/>
        </p:nvSpPr>
        <p:spPr>
          <a:xfrm>
            <a:off x="4386699" y="1297557"/>
            <a:ext cx="1373816" cy="523220"/>
          </a:xfrm>
          <a:prstGeom prst="rect">
            <a:avLst/>
          </a:prstGeom>
          <a:noFill/>
          <a:ln>
            <a:solidFill>
              <a:schemeClr val="bg1">
                <a:lumMod val="65000"/>
              </a:schemeClr>
            </a:solidFill>
          </a:ln>
        </p:spPr>
        <p:txBody>
          <a:bodyPr wrap="square" rtlCol="0">
            <a:spAutoFit/>
          </a:bodyPr>
          <a:lstStyle/>
          <a:p>
            <a:pPr algn="ctr"/>
            <a:r>
              <a:rPr lang="en-US" sz="1400" dirty="0" smtClean="0"/>
              <a:t>BP clarified &amp; office space</a:t>
            </a:r>
            <a:endParaRPr lang="en-US" sz="1400" dirty="0"/>
          </a:p>
        </p:txBody>
      </p:sp>
      <p:cxnSp>
        <p:nvCxnSpPr>
          <p:cNvPr id="182" name="Straight Connector 181"/>
          <p:cNvCxnSpPr>
            <a:stCxn id="181" idx="2"/>
            <a:endCxn id="183" idx="0"/>
          </p:cNvCxnSpPr>
          <p:nvPr/>
        </p:nvCxnSpPr>
        <p:spPr>
          <a:xfrm flipH="1">
            <a:off x="5070614" y="1820777"/>
            <a:ext cx="2993" cy="3068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649133" y="2127638"/>
            <a:ext cx="842961" cy="307777"/>
          </a:xfrm>
          <a:prstGeom prst="rect">
            <a:avLst/>
          </a:prstGeom>
          <a:solidFill>
            <a:schemeClr val="bg1"/>
          </a:solidFill>
          <a:ln>
            <a:solidFill>
              <a:schemeClr val="bg1">
                <a:lumMod val="65000"/>
              </a:schemeClr>
            </a:solidFill>
          </a:ln>
        </p:spPr>
        <p:txBody>
          <a:bodyPr wrap="square" rtlCol="0">
            <a:spAutoFit/>
          </a:bodyPr>
          <a:lstStyle/>
          <a:p>
            <a:r>
              <a:rPr lang="en-US" sz="1400" dirty="0" smtClean="0"/>
              <a:t>171130</a:t>
            </a:r>
            <a:endParaRPr lang="en-US" sz="1400" dirty="0"/>
          </a:p>
        </p:txBody>
      </p:sp>
      <p:sp>
        <p:nvSpPr>
          <p:cNvPr id="184" name="TextBox 183"/>
          <p:cNvSpPr txBox="1"/>
          <p:nvPr/>
        </p:nvSpPr>
        <p:spPr>
          <a:xfrm>
            <a:off x="3581400" y="5272362"/>
            <a:ext cx="2033588" cy="307777"/>
          </a:xfrm>
          <a:prstGeom prst="rect">
            <a:avLst/>
          </a:prstGeom>
          <a:solidFill>
            <a:schemeClr val="accent2"/>
          </a:solidFill>
          <a:ln>
            <a:solidFill>
              <a:schemeClr val="bg1">
                <a:lumMod val="65000"/>
              </a:schemeClr>
            </a:solidFill>
          </a:ln>
        </p:spPr>
        <p:txBody>
          <a:bodyPr wrap="square" rtlCol="0">
            <a:spAutoFit/>
          </a:bodyPr>
          <a:lstStyle/>
          <a:p>
            <a:pPr algn="ctr"/>
            <a:r>
              <a:rPr lang="en-US" sz="1400" dirty="0" smtClean="0"/>
              <a:t>BP ready for VC</a:t>
            </a:r>
            <a:endParaRPr lang="en-US" sz="1400" dirty="0"/>
          </a:p>
        </p:txBody>
      </p:sp>
    </p:spTree>
    <p:extLst>
      <p:ext uri="{BB962C8B-B14F-4D97-AF65-F5344CB8AC3E}">
        <p14:creationId xmlns:p14="http://schemas.microsoft.com/office/powerpoint/2010/main" val="53018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is the Problem in Society?</a:t>
            </a:r>
            <a:endParaRPr lang="en-US" dirty="0"/>
          </a:p>
        </p:txBody>
      </p:sp>
      <p:sp>
        <p:nvSpPr>
          <p:cNvPr id="3" name="Content Placeholder 2"/>
          <p:cNvSpPr>
            <a:spLocks noGrp="1"/>
          </p:cNvSpPr>
          <p:nvPr>
            <p:ph idx="1"/>
          </p:nvPr>
        </p:nvSpPr>
        <p:spPr>
          <a:xfrm>
            <a:off x="838200" y="1519084"/>
            <a:ext cx="10515600" cy="4837266"/>
          </a:xfrm>
        </p:spPr>
        <p:txBody>
          <a:bodyPr>
            <a:normAutofit fontScale="70000" lnSpcReduction="20000"/>
          </a:bodyPr>
          <a:lstStyle/>
          <a:p>
            <a:pPr marL="417909" indent="-417909">
              <a:buFont typeface="+mj-lt"/>
              <a:buAutoNum type="arabicPeriod"/>
            </a:pPr>
            <a:r>
              <a:rPr lang="en-US" dirty="0"/>
              <a:t>We have most likely by 2015 passed a point of no return: environmental degradation threatens the survival of our species without massive changes in how we understand and act in regard to consumption and economic growth</a:t>
            </a:r>
          </a:p>
          <a:p>
            <a:pPr marL="417909" indent="-417909">
              <a:buFont typeface="+mj-lt"/>
              <a:buAutoNum type="arabicPeriod"/>
            </a:pPr>
            <a:r>
              <a:rPr lang="en-US" u="sng" dirty="0"/>
              <a:t>Industrial education </a:t>
            </a:r>
            <a:r>
              <a:rPr lang="en-US" dirty="0"/>
              <a:t>is geared towards academic excellence, covers only partially what really matters and does not equip us with the tools necessary to tackle the challenges ahead</a:t>
            </a:r>
          </a:p>
          <a:p>
            <a:pPr marL="417909" indent="-417909">
              <a:buFont typeface="+mj-lt"/>
              <a:buAutoNum type="arabicPeriod"/>
            </a:pPr>
            <a:r>
              <a:rPr lang="en-US" dirty="0"/>
              <a:t>Children as well as adults don’t know what to do with information thrown at them in books, internet and lectures which is devoid of knowledge or wisdom; a </a:t>
            </a:r>
            <a:r>
              <a:rPr lang="en-US" u="sng" dirty="0"/>
              <a:t>digital deluge </a:t>
            </a:r>
            <a:r>
              <a:rPr lang="en-US" dirty="0"/>
              <a:t>obscures our vision from goodness, beauty and truth</a:t>
            </a:r>
          </a:p>
          <a:p>
            <a:pPr marL="417909" indent="-417909">
              <a:buFont typeface="+mj-lt"/>
              <a:buAutoNum type="arabicPeriod"/>
            </a:pPr>
            <a:r>
              <a:rPr lang="en-US" dirty="0"/>
              <a:t>Humans learn through mentoring, guidance, </a:t>
            </a:r>
            <a:r>
              <a:rPr lang="en-US" u="sng" dirty="0"/>
              <a:t>collaboration </a:t>
            </a:r>
            <a:r>
              <a:rPr lang="en-US" dirty="0"/>
              <a:t>and play, but our societies slip into digital dementia; the youth is glued to smart phones, video games and augmented reality while the elders suffer from loneliness</a:t>
            </a:r>
          </a:p>
          <a:p>
            <a:pPr marL="417909" indent="-417909">
              <a:buFont typeface="+mj-lt"/>
              <a:buAutoNum type="arabicPeriod"/>
            </a:pPr>
            <a:r>
              <a:rPr lang="en-US" u="sng" dirty="0"/>
              <a:t>Ancient lore </a:t>
            </a:r>
            <a:r>
              <a:rPr lang="en-US" dirty="0"/>
              <a:t>is the integral understanding of and ultimately surviving in an ecosystem; it was handed down from the elders to the next generation</a:t>
            </a:r>
          </a:p>
          <a:p>
            <a:pPr marL="417909" indent="-417909">
              <a:buFont typeface="+mj-lt"/>
              <a:buAutoNum type="arabicPeriod"/>
            </a:pPr>
            <a:r>
              <a:rPr lang="en-US" dirty="0"/>
              <a:t>As the world industrializes we have lost our local ecosystems and deal with a </a:t>
            </a:r>
            <a:r>
              <a:rPr lang="en-US" u="sng" dirty="0"/>
              <a:t>global ecosystem</a:t>
            </a:r>
            <a:r>
              <a:rPr lang="en-US" dirty="0"/>
              <a:t>; nobody really knows anymore how to act properly</a:t>
            </a:r>
          </a:p>
          <a:p>
            <a:pPr marL="417909" indent="-417909">
              <a:buFont typeface="+mj-lt"/>
              <a:buAutoNum type="arabicPeriod"/>
            </a:pPr>
            <a:r>
              <a:rPr lang="en-US" dirty="0"/>
              <a:t>What would be required from every individual to understand the global ecosystem and act sustainably cant be realistically demanded – collaboration and integral education is the only way forward</a:t>
            </a:r>
          </a:p>
        </p:txBody>
      </p:sp>
      <p:sp>
        <p:nvSpPr>
          <p:cNvPr id="7" name="Slide Number Placeholder 6"/>
          <p:cNvSpPr>
            <a:spLocks noGrp="1"/>
          </p:cNvSpPr>
          <p:nvPr>
            <p:ph type="sldNum" sz="quarter" idx="12"/>
          </p:nvPr>
        </p:nvSpPr>
        <p:spPr/>
        <p:txBody>
          <a:bodyPr/>
          <a:lstStyle/>
          <a:p>
            <a:fld id="{F017D5D2-7F0B-574C-BC44-1283B257B721}" type="slidenum">
              <a:rPr lang="en-US" smtClean="0"/>
              <a:t>3</a:t>
            </a:fld>
            <a:endParaRPr lang="en-US"/>
          </a:p>
        </p:txBody>
      </p:sp>
    </p:spTree>
    <p:extLst>
      <p:ext uri="{BB962C8B-B14F-4D97-AF65-F5344CB8AC3E}">
        <p14:creationId xmlns:p14="http://schemas.microsoft.com/office/powerpoint/2010/main" val="205098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Solution? </a:t>
            </a:r>
            <a:endParaRPr lang="en-US" dirty="0"/>
          </a:p>
        </p:txBody>
      </p:sp>
      <p:sp>
        <p:nvSpPr>
          <p:cNvPr id="3" name="Content Placeholder 2"/>
          <p:cNvSpPr>
            <a:spLocks noGrp="1"/>
          </p:cNvSpPr>
          <p:nvPr>
            <p:ph idx="1"/>
          </p:nvPr>
        </p:nvSpPr>
        <p:spPr>
          <a:xfrm>
            <a:off x="838200" y="1489587"/>
            <a:ext cx="10515600" cy="4687376"/>
          </a:xfrm>
        </p:spPr>
        <p:txBody>
          <a:bodyPr>
            <a:noAutofit/>
          </a:bodyPr>
          <a:lstStyle/>
          <a:p>
            <a:pPr>
              <a:lnSpc>
                <a:spcPct val="100000"/>
              </a:lnSpc>
              <a:spcBef>
                <a:spcPts val="0"/>
              </a:spcBef>
              <a:spcAft>
                <a:spcPts val="600"/>
              </a:spcAft>
              <a:buFont typeface="Arial" charset="0"/>
              <a:buChar char="•"/>
            </a:pPr>
            <a:r>
              <a:rPr lang="en-US" sz="2200" dirty="0"/>
              <a:t>Design an framework of external and internal competencies which is valid beyond cultural boundaries </a:t>
            </a:r>
          </a:p>
          <a:p>
            <a:pPr>
              <a:lnSpc>
                <a:spcPct val="100000"/>
              </a:lnSpc>
              <a:spcBef>
                <a:spcPts val="0"/>
              </a:spcBef>
              <a:spcAft>
                <a:spcPts val="600"/>
              </a:spcAft>
              <a:buFont typeface="Arial" charset="0"/>
              <a:buChar char="•"/>
            </a:pPr>
            <a:r>
              <a:rPr lang="en-US" sz="2200" dirty="0"/>
              <a:t>Provide employers and educational bodies a clear range of coursework to choose from </a:t>
            </a:r>
          </a:p>
          <a:p>
            <a:pPr>
              <a:lnSpc>
                <a:spcPct val="100000"/>
              </a:lnSpc>
              <a:spcBef>
                <a:spcPts val="0"/>
              </a:spcBef>
              <a:spcAft>
                <a:spcPts val="600"/>
              </a:spcAft>
              <a:buFont typeface="Arial" charset="0"/>
              <a:buChar char="•"/>
            </a:pPr>
            <a:r>
              <a:rPr lang="en-US" sz="2200" dirty="0"/>
              <a:t>Give individuals a clear continuous learning framework which motivates to qualify ever more</a:t>
            </a:r>
          </a:p>
          <a:p>
            <a:pPr>
              <a:lnSpc>
                <a:spcPct val="100000"/>
              </a:lnSpc>
              <a:spcBef>
                <a:spcPts val="0"/>
              </a:spcBef>
              <a:spcAft>
                <a:spcPts val="600"/>
              </a:spcAft>
              <a:buFont typeface="Arial" charset="0"/>
              <a:buChar char="•"/>
            </a:pPr>
            <a:r>
              <a:rPr lang="en-US" sz="2200" dirty="0"/>
              <a:t>Use psychological needs to attract users</a:t>
            </a:r>
          </a:p>
          <a:p>
            <a:pPr>
              <a:lnSpc>
                <a:spcPct val="100000"/>
              </a:lnSpc>
              <a:spcBef>
                <a:spcPts val="0"/>
              </a:spcBef>
              <a:spcAft>
                <a:spcPts val="600"/>
              </a:spcAft>
              <a:buFont typeface="Arial" charset="0"/>
              <a:buChar char="•"/>
            </a:pPr>
            <a:r>
              <a:rPr lang="en-US" sz="2200" dirty="0"/>
              <a:t>Be able to ask for higher pricing and earn a higher margin with corporate clients</a:t>
            </a:r>
          </a:p>
          <a:p>
            <a:pPr>
              <a:lnSpc>
                <a:spcPct val="100000"/>
              </a:lnSpc>
              <a:spcBef>
                <a:spcPts val="0"/>
              </a:spcBef>
              <a:spcAft>
                <a:spcPts val="600"/>
              </a:spcAft>
              <a:buFont typeface="Arial" charset="0"/>
              <a:buChar char="•"/>
            </a:pPr>
            <a:r>
              <a:rPr lang="en-US" sz="2200" dirty="0"/>
              <a:t>Apply ICT to standardize and scale up, but </a:t>
            </a:r>
          </a:p>
          <a:p>
            <a:pPr>
              <a:lnSpc>
                <a:spcPct val="100000"/>
              </a:lnSpc>
              <a:spcBef>
                <a:spcPts val="0"/>
              </a:spcBef>
              <a:spcAft>
                <a:spcPts val="600"/>
              </a:spcAft>
              <a:buFont typeface="Arial" charset="0"/>
              <a:buChar char="•"/>
            </a:pPr>
            <a:r>
              <a:rPr lang="en-US" sz="2200" dirty="0"/>
              <a:t>Continue to focus on communities and personal change as main vehicle for implementation</a:t>
            </a:r>
          </a:p>
          <a:p>
            <a:pPr>
              <a:lnSpc>
                <a:spcPct val="100000"/>
              </a:lnSpc>
              <a:spcBef>
                <a:spcPts val="0"/>
              </a:spcBef>
              <a:spcAft>
                <a:spcPts val="600"/>
              </a:spcAft>
              <a:buFont typeface="Arial" charset="0"/>
              <a:buChar char="•"/>
            </a:pPr>
            <a:r>
              <a:rPr lang="en-US" sz="2200" u="sng" dirty="0"/>
              <a:t>Change starts with myself</a:t>
            </a:r>
            <a:r>
              <a:rPr lang="en-US" sz="2200" u="sng" dirty="0" smtClean="0"/>
              <a:t>.</a:t>
            </a:r>
            <a:endParaRPr lang="en-US" sz="2200" u="sng"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4</a:t>
            </a:fld>
            <a:endParaRPr lang="en-US"/>
          </a:p>
        </p:txBody>
      </p:sp>
    </p:spTree>
    <p:extLst>
      <p:ext uri="{BB962C8B-B14F-4D97-AF65-F5344CB8AC3E}">
        <p14:creationId xmlns:p14="http://schemas.microsoft.com/office/powerpoint/2010/main" val="22836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0A39-69C2-49CD-8935-46ED3B6F949D}" type="slidenum">
              <a:rPr lang="en-US" smtClean="0"/>
              <a:t>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8" y="0"/>
            <a:ext cx="12172122" cy="6858000"/>
          </a:xfrm>
          <a:prstGeom prst="rect">
            <a:avLst/>
          </a:prstGeom>
        </p:spPr>
      </p:pic>
    </p:spTree>
    <p:extLst>
      <p:ext uri="{BB962C8B-B14F-4D97-AF65-F5344CB8AC3E}">
        <p14:creationId xmlns:p14="http://schemas.microsoft.com/office/powerpoint/2010/main" val="48056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for Corporations?</a:t>
            </a:r>
            <a:endParaRPr lang="en-US" dirty="0"/>
          </a:p>
        </p:txBody>
      </p:sp>
      <p:sp>
        <p:nvSpPr>
          <p:cNvPr id="3" name="Content Placeholder 2"/>
          <p:cNvSpPr>
            <a:spLocks noGrp="1"/>
          </p:cNvSpPr>
          <p:nvPr>
            <p:ph idx="1"/>
          </p:nvPr>
        </p:nvSpPr>
        <p:spPr/>
        <p:txBody>
          <a:bodyPr>
            <a:normAutofit fontScale="92500"/>
          </a:bodyPr>
          <a:lstStyle/>
          <a:p>
            <a:r>
              <a:rPr lang="en-US" dirty="0" smtClean="0"/>
              <a:t>Corporations are faced with HR scarcity: its both difficult to recruit and retain valuable staff.</a:t>
            </a:r>
          </a:p>
          <a:p>
            <a:r>
              <a:rPr lang="en-US" dirty="0" smtClean="0"/>
              <a:t>Recruitment and training are huge hidden costs. </a:t>
            </a:r>
          </a:p>
          <a:p>
            <a:r>
              <a:rPr lang="en-US" dirty="0" smtClean="0"/>
              <a:t>Corporations are supposed to engage in </a:t>
            </a:r>
            <a:r>
              <a:rPr lang="en-US" dirty="0"/>
              <a:t>CSR </a:t>
            </a:r>
            <a:r>
              <a:rPr lang="en-US" dirty="0" smtClean="0"/>
              <a:t>but perceive it rather </a:t>
            </a:r>
            <a:r>
              <a:rPr lang="en-US" dirty="0"/>
              <a:t>in terms of marketing themselves or get absolution for their unethical </a:t>
            </a:r>
            <a:r>
              <a:rPr lang="en-US" dirty="0" smtClean="0"/>
              <a:t>deeds.</a:t>
            </a:r>
            <a:endParaRPr lang="en-US" dirty="0"/>
          </a:p>
          <a:p>
            <a:r>
              <a:rPr lang="en-US" dirty="0" smtClean="0"/>
              <a:t>The </a:t>
            </a:r>
            <a:r>
              <a:rPr lang="en-US" dirty="0"/>
              <a:t>crucial question is how to align an idea </a:t>
            </a:r>
            <a:r>
              <a:rPr lang="en-US" dirty="0" smtClean="0"/>
              <a:t>with social value to </a:t>
            </a:r>
            <a:r>
              <a:rPr lang="en-US" dirty="0"/>
              <a:t>one’s business to create a win-win </a:t>
            </a:r>
            <a:r>
              <a:rPr lang="en-US" dirty="0" smtClean="0"/>
              <a:t>(corporation-society) case</a:t>
            </a:r>
            <a:r>
              <a:rPr lang="en-US" dirty="0"/>
              <a:t>.</a:t>
            </a:r>
          </a:p>
          <a:p>
            <a:r>
              <a:rPr lang="en-US" b="1" dirty="0"/>
              <a:t>CSR struggles to bring customers and revenue streams into focus, because they fall apart</a:t>
            </a:r>
            <a:r>
              <a:rPr lang="en-US" b="1" dirty="0" smtClean="0"/>
              <a:t>.</a:t>
            </a:r>
          </a:p>
          <a:p>
            <a:r>
              <a:rPr lang="en-US" dirty="0" smtClean="0"/>
              <a:t>CSR must  be central to the overall business strategy</a:t>
            </a:r>
            <a:endParaRPr lang="en-US"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6</a:t>
            </a:fld>
            <a:endParaRPr lang="en-US"/>
          </a:p>
        </p:txBody>
      </p:sp>
    </p:spTree>
    <p:extLst>
      <p:ext uri="{BB962C8B-B14F-4D97-AF65-F5344CB8AC3E}">
        <p14:creationId xmlns:p14="http://schemas.microsoft.com/office/powerpoint/2010/main" val="182233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p:nvPr/>
        </p:nvSpPr>
        <p:spPr>
          <a:xfrm>
            <a:off x="677934" y="112434"/>
            <a:ext cx="4303599" cy="4645199"/>
          </a:xfrm>
          <a:prstGeom prst="roundRect">
            <a:avLst>
              <a:gd name="adj" fmla="val 6033"/>
            </a:avLst>
          </a:prstGeom>
          <a:solidFill>
            <a:srgbClr val="CCCCCC">
              <a:alpha val="39620"/>
            </a:srgbClr>
          </a:solidFill>
          <a:ln>
            <a:noFill/>
          </a:ln>
        </p:spPr>
        <p:txBody>
          <a:bodyPr lIns="121900" tIns="121900" rIns="121900" bIns="121900" anchor="ctr" anchorCtr="0">
            <a:noAutofit/>
          </a:bodyPr>
          <a:lstStyle/>
          <a:p>
            <a:endParaRPr sz="2400"/>
          </a:p>
        </p:txBody>
      </p:sp>
      <p:sp>
        <p:nvSpPr>
          <p:cNvPr id="39" name="Shape 39"/>
          <p:cNvSpPr/>
          <p:nvPr/>
        </p:nvSpPr>
        <p:spPr>
          <a:xfrm>
            <a:off x="7200434" y="112434"/>
            <a:ext cx="4303599" cy="4645199"/>
          </a:xfrm>
          <a:prstGeom prst="roundRect">
            <a:avLst>
              <a:gd name="adj" fmla="val 6033"/>
            </a:avLst>
          </a:prstGeom>
          <a:solidFill>
            <a:srgbClr val="6FA8DC">
              <a:alpha val="37310"/>
            </a:srgbClr>
          </a:solidFill>
          <a:ln>
            <a:noFill/>
          </a:ln>
        </p:spPr>
        <p:txBody>
          <a:bodyPr lIns="121900" tIns="121900" rIns="121900" bIns="121900" anchor="ctr" anchorCtr="0">
            <a:noAutofit/>
          </a:bodyPr>
          <a:lstStyle/>
          <a:p>
            <a:endParaRPr sz="2400"/>
          </a:p>
        </p:txBody>
      </p:sp>
      <p:sp>
        <p:nvSpPr>
          <p:cNvPr id="40" name="Shape 40"/>
          <p:cNvSpPr txBox="1"/>
          <p:nvPr/>
        </p:nvSpPr>
        <p:spPr>
          <a:xfrm>
            <a:off x="639432" y="3686432"/>
            <a:ext cx="2170029" cy="1071200"/>
          </a:xfrm>
          <a:prstGeom prst="rect">
            <a:avLst/>
          </a:prstGeom>
          <a:solidFill>
            <a:srgbClr val="FFFFFF"/>
          </a:solidFill>
          <a:ln w="9525" cap="flat" cmpd="sng">
            <a:solidFill>
              <a:srgbClr val="000000"/>
            </a:solidFill>
            <a:prstDash val="solid"/>
            <a:round/>
            <a:headEnd type="none" w="med" len="med"/>
            <a:tailEnd type="none" w="med" len="med"/>
          </a:ln>
        </p:spPr>
        <p:txBody>
          <a:bodyPr lIns="121900" tIns="121900" rIns="121900" bIns="121900" anchor="t" anchorCtr="0">
            <a:noAutofit/>
          </a:bodyPr>
          <a:lstStyle/>
          <a:p>
            <a:pPr indent="546086"/>
            <a:r>
              <a:rPr lang="en" dirty="0">
                <a:latin typeface="Helvetica Neue"/>
                <a:ea typeface="Helvetica Neue"/>
                <a:cs typeface="Helvetica Neue"/>
                <a:sym typeface="Helvetica Neue"/>
              </a:rPr>
              <a:t>Offering </a:t>
            </a:r>
          </a:p>
          <a:p>
            <a:pPr indent="546086"/>
            <a:r>
              <a:rPr lang="en" dirty="0">
                <a:latin typeface="Helvetica Neue"/>
                <a:ea typeface="Helvetica Neue"/>
                <a:cs typeface="Helvetica Neue"/>
                <a:sym typeface="Helvetica Neue"/>
              </a:rPr>
              <a:t>Customers</a:t>
            </a:r>
          </a:p>
          <a:p>
            <a:pPr indent="546086"/>
            <a:r>
              <a:rPr lang="en" dirty="0">
                <a:latin typeface="Helvetica Neue"/>
                <a:ea typeface="Helvetica Neue"/>
                <a:cs typeface="Helvetica Neue"/>
                <a:sym typeface="Helvetica Neue"/>
              </a:rPr>
              <a:t>Infrastructure</a:t>
            </a:r>
          </a:p>
        </p:txBody>
      </p:sp>
      <p:sp>
        <p:nvSpPr>
          <p:cNvPr id="41" name="Shape 41"/>
          <p:cNvSpPr/>
          <p:nvPr/>
        </p:nvSpPr>
        <p:spPr>
          <a:xfrm>
            <a:off x="726532" y="4388599"/>
            <a:ext cx="495205" cy="245600"/>
          </a:xfrm>
          <a:prstGeom prst="roundRect">
            <a:avLst>
              <a:gd name="adj" fmla="val 6033"/>
            </a:avLst>
          </a:prstGeom>
          <a:solidFill>
            <a:srgbClr val="CCCCCC">
              <a:alpha val="39620"/>
            </a:srgbClr>
          </a:solidFill>
          <a:ln>
            <a:noFill/>
          </a:ln>
        </p:spPr>
        <p:txBody>
          <a:bodyPr lIns="121900" tIns="121900" rIns="121900" bIns="121900" anchor="ctr" anchorCtr="0">
            <a:noAutofit/>
          </a:bodyPr>
          <a:lstStyle/>
          <a:p>
            <a:endParaRPr sz="2400"/>
          </a:p>
        </p:txBody>
      </p:sp>
      <p:sp>
        <p:nvSpPr>
          <p:cNvPr id="42" name="Shape 42"/>
          <p:cNvSpPr/>
          <p:nvPr/>
        </p:nvSpPr>
        <p:spPr>
          <a:xfrm>
            <a:off x="726532" y="3822165"/>
            <a:ext cx="495205" cy="245600"/>
          </a:xfrm>
          <a:prstGeom prst="roundRect">
            <a:avLst>
              <a:gd name="adj" fmla="val 6033"/>
            </a:avLst>
          </a:prstGeom>
          <a:solidFill>
            <a:srgbClr val="FF0000">
              <a:alpha val="42690"/>
            </a:srgbClr>
          </a:solidFill>
          <a:ln>
            <a:noFill/>
          </a:ln>
        </p:spPr>
        <p:txBody>
          <a:bodyPr lIns="121900" tIns="121900" rIns="121900" bIns="121900" anchor="ctr" anchorCtr="0">
            <a:noAutofit/>
          </a:bodyPr>
          <a:lstStyle/>
          <a:p>
            <a:endParaRPr sz="2400"/>
          </a:p>
        </p:txBody>
      </p:sp>
      <p:sp>
        <p:nvSpPr>
          <p:cNvPr id="43" name="Shape 43"/>
          <p:cNvSpPr/>
          <p:nvPr/>
        </p:nvSpPr>
        <p:spPr>
          <a:xfrm>
            <a:off x="726532" y="4105383"/>
            <a:ext cx="495205" cy="245600"/>
          </a:xfrm>
          <a:prstGeom prst="roundRect">
            <a:avLst>
              <a:gd name="adj" fmla="val 6033"/>
            </a:avLst>
          </a:prstGeom>
          <a:solidFill>
            <a:srgbClr val="6FA8DC">
              <a:alpha val="37310"/>
            </a:srgbClr>
          </a:solidFill>
          <a:ln>
            <a:noFill/>
          </a:ln>
        </p:spPr>
        <p:txBody>
          <a:bodyPr lIns="121900" tIns="121900" rIns="121900" bIns="121900" anchor="ctr" anchorCtr="0">
            <a:noAutofit/>
          </a:bodyPr>
          <a:lstStyle/>
          <a:p>
            <a:endParaRPr sz="2400"/>
          </a:p>
        </p:txBody>
      </p:sp>
      <p:sp>
        <p:nvSpPr>
          <p:cNvPr id="44" name="Shape 44"/>
          <p:cNvSpPr/>
          <p:nvPr/>
        </p:nvSpPr>
        <p:spPr>
          <a:xfrm>
            <a:off x="5012734" y="112434"/>
            <a:ext cx="2149199" cy="4645199"/>
          </a:xfrm>
          <a:prstGeom prst="roundRect">
            <a:avLst>
              <a:gd name="adj" fmla="val 6033"/>
            </a:avLst>
          </a:prstGeom>
          <a:solidFill>
            <a:srgbClr val="FF0000">
              <a:alpha val="42690"/>
            </a:srgbClr>
          </a:solidFill>
          <a:ln>
            <a:noFill/>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90138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Solution?</a:t>
            </a:r>
            <a:endParaRPr lang="en-US" dirty="0"/>
          </a:p>
        </p:txBody>
      </p:sp>
      <p:sp>
        <p:nvSpPr>
          <p:cNvPr id="3" name="Content Placeholder 2"/>
          <p:cNvSpPr>
            <a:spLocks noGrp="1"/>
          </p:cNvSpPr>
          <p:nvPr>
            <p:ph idx="1"/>
          </p:nvPr>
        </p:nvSpPr>
        <p:spPr>
          <a:xfrm>
            <a:off x="838199" y="1690688"/>
            <a:ext cx="10724535" cy="4486275"/>
          </a:xfrm>
        </p:spPr>
        <p:txBody>
          <a:bodyPr>
            <a:normAutofit fontScale="92500" lnSpcReduction="10000"/>
          </a:bodyPr>
          <a:lstStyle/>
          <a:p>
            <a:r>
              <a:rPr lang="en-US" dirty="0"/>
              <a:t>Sincere CSR </a:t>
            </a:r>
            <a:r>
              <a:rPr lang="en-US" dirty="0" smtClean="0"/>
              <a:t>can </a:t>
            </a:r>
            <a:r>
              <a:rPr lang="en-US" dirty="0"/>
              <a:t>help substantially to create a lasting attachment to an organization and retain employees</a:t>
            </a:r>
            <a:r>
              <a:rPr lang="en-US" dirty="0" smtClean="0"/>
              <a:t>.</a:t>
            </a:r>
          </a:p>
          <a:p>
            <a:r>
              <a:rPr lang="en-US" dirty="0" smtClean="0"/>
              <a:t>Corporations engaging in a continuous certification which activates learned sustainability knowledge, implements ISO 26000 and creates a win-win situation (assuming that their employees enjoy the process and stay with their employer).</a:t>
            </a:r>
          </a:p>
          <a:p>
            <a:r>
              <a:rPr lang="en-US" dirty="0" smtClean="0"/>
              <a:t>Revenue streams do not anymore fall apart, but are suddenly where they are supposed to be: the corporation pays for a training and receives a service (= staff retention) which can be financially quantified (less recruitment and in house training) and serves society at large.</a:t>
            </a:r>
          </a:p>
          <a:p>
            <a:r>
              <a:rPr lang="en-US" b="1" dirty="0" smtClean="0"/>
              <a:t>Corporations ideally tie their compensation system (so called soft KPIs) to the values which are being taught in the </a:t>
            </a:r>
            <a:r>
              <a:rPr lang="en-US" b="1" dirty="0" err="1" smtClean="0"/>
              <a:t>SoC</a:t>
            </a:r>
            <a:r>
              <a:rPr lang="en-US" b="1" dirty="0" smtClean="0"/>
              <a:t> curriculum </a:t>
            </a:r>
            <a:endParaRPr lang="en-US" b="1"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2017 © telospi.com</a:t>
            </a:r>
            <a:endParaRPr lang="en-US"/>
          </a:p>
        </p:txBody>
      </p:sp>
      <p:sp>
        <p:nvSpPr>
          <p:cNvPr id="5" name="Slide Number Placeholder 4"/>
          <p:cNvSpPr>
            <a:spLocks noGrp="1"/>
          </p:cNvSpPr>
          <p:nvPr>
            <p:ph type="sldNum" sz="quarter" idx="12"/>
          </p:nvPr>
        </p:nvSpPr>
        <p:spPr/>
        <p:txBody>
          <a:bodyPr/>
          <a:lstStyle/>
          <a:p>
            <a:fld id="{F017D5D2-7F0B-574C-BC44-1283B257B721}" type="slidenum">
              <a:rPr lang="en-US" smtClean="0"/>
              <a:t>8</a:t>
            </a:fld>
            <a:endParaRPr lang="en-US"/>
          </a:p>
        </p:txBody>
      </p:sp>
    </p:spTree>
    <p:extLst>
      <p:ext uri="{BB962C8B-B14F-4D97-AF65-F5344CB8AC3E}">
        <p14:creationId xmlns:p14="http://schemas.microsoft.com/office/powerpoint/2010/main" val="51613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r>
              <a:rPr lang="en-US" b="1" dirty="0" smtClean="0"/>
              <a:t>BMC: Seeds of Change</a:t>
            </a:r>
            <a:endParaRPr lang="en-US" b="1" dirty="0"/>
          </a:p>
        </p:txBody>
      </p:sp>
      <p:sp>
        <p:nvSpPr>
          <p:cNvPr id="12" name="Text Placeholder 11"/>
          <p:cNvSpPr>
            <a:spLocks noGrp="1"/>
          </p:cNvSpPr>
          <p:nvPr>
            <p:ph type="body" sz="quarter" idx="11"/>
          </p:nvPr>
        </p:nvSpPr>
        <p:spPr/>
        <p:txBody>
          <a:bodyPr/>
          <a:lstStyle/>
          <a:p>
            <a:pPr lvl="0"/>
            <a:r>
              <a:rPr lang="en-US" dirty="0" smtClean="0">
                <a:solidFill>
                  <a:srgbClr val="000000"/>
                </a:solidFill>
              </a:rPr>
              <a:t>Expert trainers </a:t>
            </a:r>
            <a:r>
              <a:rPr lang="en-US" dirty="0">
                <a:solidFill>
                  <a:srgbClr val="000000"/>
                </a:solidFill>
              </a:rPr>
              <a:t>(Zero Waste, DIY cosmetics, DIY detergents, etc</a:t>
            </a:r>
            <a:r>
              <a:rPr lang="en-US" dirty="0" smtClean="0">
                <a:solidFill>
                  <a:srgbClr val="000000"/>
                </a:solidFill>
              </a:rPr>
              <a:t>.)</a:t>
            </a:r>
          </a:p>
          <a:p>
            <a:pPr lvl="0"/>
            <a:r>
              <a:rPr lang="en-US" dirty="0" smtClean="0">
                <a:solidFill>
                  <a:srgbClr val="000000"/>
                </a:solidFill>
              </a:rPr>
              <a:t>Waste management facilities (for visits)</a:t>
            </a:r>
          </a:p>
          <a:p>
            <a:pPr lvl="0"/>
            <a:r>
              <a:rPr lang="en-US" dirty="0" smtClean="0">
                <a:solidFill>
                  <a:srgbClr val="000000"/>
                </a:solidFill>
              </a:rPr>
              <a:t>Plastic bottles to textiles plant (for visit)</a:t>
            </a:r>
          </a:p>
          <a:p>
            <a:pPr lvl="0"/>
            <a:r>
              <a:rPr lang="en-US" dirty="0" smtClean="0">
                <a:solidFill>
                  <a:srgbClr val="000000"/>
                </a:solidFill>
              </a:rPr>
              <a:t>Etc.</a:t>
            </a:r>
          </a:p>
        </p:txBody>
      </p:sp>
      <p:sp>
        <p:nvSpPr>
          <p:cNvPr id="13" name="Text Placeholder 12"/>
          <p:cNvSpPr>
            <a:spLocks noGrp="1"/>
          </p:cNvSpPr>
          <p:nvPr>
            <p:ph type="body" sz="quarter" idx="12"/>
          </p:nvPr>
        </p:nvSpPr>
        <p:spPr>
          <a:xfrm>
            <a:off x="3294967" y="423333"/>
            <a:ext cx="1867852" cy="1980654"/>
          </a:xfrm>
        </p:spPr>
        <p:txBody>
          <a:bodyPr>
            <a:normAutofit lnSpcReduction="10000"/>
          </a:bodyPr>
          <a:lstStyle/>
          <a:p>
            <a:pPr lvl="0">
              <a:buClrTx/>
              <a:buSzTx/>
              <a:defRPr/>
            </a:pPr>
            <a:r>
              <a:rPr lang="en-US" dirty="0" smtClean="0">
                <a:solidFill>
                  <a:srgbClr val="000000"/>
                </a:solidFill>
              </a:rPr>
              <a:t>Project launch </a:t>
            </a:r>
          </a:p>
          <a:p>
            <a:pPr lvl="0">
              <a:buClrTx/>
              <a:buSzTx/>
              <a:defRPr/>
            </a:pPr>
            <a:r>
              <a:rPr lang="en-US" dirty="0" smtClean="0">
                <a:solidFill>
                  <a:srgbClr val="000000"/>
                </a:solidFill>
              </a:rPr>
              <a:t>Workshop delivery</a:t>
            </a:r>
          </a:p>
          <a:p>
            <a:pPr lvl="0">
              <a:buClrTx/>
              <a:buSzTx/>
              <a:defRPr/>
            </a:pPr>
            <a:r>
              <a:rPr lang="en-US" dirty="0" smtClean="0">
                <a:solidFill>
                  <a:srgbClr val="000000"/>
                </a:solidFill>
              </a:rPr>
              <a:t>Site visits</a:t>
            </a:r>
          </a:p>
          <a:p>
            <a:pPr lvl="0">
              <a:buClrTx/>
              <a:buSzTx/>
              <a:defRPr/>
            </a:pPr>
            <a:r>
              <a:rPr lang="en-US" dirty="0" smtClean="0">
                <a:solidFill>
                  <a:srgbClr val="000000"/>
                </a:solidFill>
              </a:rPr>
              <a:t>Workshop development</a:t>
            </a:r>
          </a:p>
          <a:p>
            <a:pPr lvl="0">
              <a:buClrTx/>
              <a:buSzTx/>
              <a:defRPr/>
            </a:pPr>
            <a:r>
              <a:rPr lang="en-US" dirty="0" smtClean="0">
                <a:solidFill>
                  <a:srgbClr val="000000"/>
                </a:solidFill>
              </a:rPr>
              <a:t>Internal training</a:t>
            </a:r>
          </a:p>
          <a:p>
            <a:pPr lvl="0">
              <a:buClrTx/>
              <a:buSzTx/>
              <a:defRPr/>
            </a:pPr>
            <a:r>
              <a:rPr lang="en-US" dirty="0" smtClean="0">
                <a:solidFill>
                  <a:srgbClr val="000000"/>
                </a:solidFill>
              </a:rPr>
              <a:t>Etc.</a:t>
            </a:r>
            <a:endParaRPr lang="en-US" dirty="0">
              <a:solidFill>
                <a:srgbClr val="000000"/>
              </a:solidFill>
            </a:endParaRPr>
          </a:p>
        </p:txBody>
      </p:sp>
      <p:sp>
        <p:nvSpPr>
          <p:cNvPr id="14" name="Text Placeholder 13"/>
          <p:cNvSpPr>
            <a:spLocks noGrp="1"/>
          </p:cNvSpPr>
          <p:nvPr>
            <p:ph type="body" sz="quarter" idx="13"/>
          </p:nvPr>
        </p:nvSpPr>
        <p:spPr>
          <a:xfrm>
            <a:off x="3302000" y="2810933"/>
            <a:ext cx="1828800" cy="1967544"/>
          </a:xfrm>
        </p:spPr>
        <p:txBody>
          <a:bodyPr>
            <a:normAutofit/>
          </a:bodyPr>
          <a:lstStyle/>
          <a:p>
            <a:r>
              <a:rPr lang="en-US" dirty="0" smtClean="0"/>
              <a:t>Standard </a:t>
            </a:r>
            <a:r>
              <a:rPr lang="en-US" dirty="0"/>
              <a:t>office </a:t>
            </a:r>
            <a:r>
              <a:rPr lang="en-US" dirty="0" smtClean="0"/>
              <a:t>O/H</a:t>
            </a:r>
            <a:endParaRPr lang="en-US" dirty="0" smtClean="0">
              <a:solidFill>
                <a:srgbClr val="000000"/>
              </a:solidFill>
            </a:endParaRPr>
          </a:p>
          <a:p>
            <a:r>
              <a:rPr lang="en-US" dirty="0" smtClean="0">
                <a:solidFill>
                  <a:srgbClr val="000000"/>
                </a:solidFill>
              </a:rPr>
              <a:t>Product developers*</a:t>
            </a:r>
          </a:p>
          <a:p>
            <a:r>
              <a:rPr lang="en-US" dirty="0" smtClean="0">
                <a:solidFill>
                  <a:srgbClr val="000000"/>
                </a:solidFill>
              </a:rPr>
              <a:t>Project manager</a:t>
            </a:r>
          </a:p>
          <a:p>
            <a:r>
              <a:rPr lang="en-US" dirty="0" smtClean="0">
                <a:solidFill>
                  <a:srgbClr val="000000"/>
                </a:solidFill>
              </a:rPr>
              <a:t>Trainers</a:t>
            </a:r>
            <a:endParaRPr lang="en-US" dirty="0">
              <a:solidFill>
                <a:srgbClr val="000000"/>
              </a:solidFill>
            </a:endParaRPr>
          </a:p>
        </p:txBody>
      </p:sp>
      <p:sp>
        <p:nvSpPr>
          <p:cNvPr id="15" name="Text Placeholder 14"/>
          <p:cNvSpPr>
            <a:spLocks noGrp="1"/>
          </p:cNvSpPr>
          <p:nvPr>
            <p:ph type="body" sz="quarter" idx="14"/>
          </p:nvPr>
        </p:nvSpPr>
        <p:spPr>
          <a:xfrm>
            <a:off x="5501485" y="566447"/>
            <a:ext cx="1828800" cy="3996267"/>
          </a:xfrm>
        </p:spPr>
        <p:txBody>
          <a:bodyPr>
            <a:normAutofit lnSpcReduction="10000"/>
          </a:bodyPr>
          <a:lstStyle/>
          <a:p>
            <a:r>
              <a:rPr lang="en-US" dirty="0" smtClean="0">
                <a:solidFill>
                  <a:srgbClr val="FF0000"/>
                </a:solidFill>
              </a:rPr>
              <a:t>Explain and implement ISO 26000 &amp; ISO 14000</a:t>
            </a:r>
          </a:p>
          <a:p>
            <a:r>
              <a:rPr lang="en-US" dirty="0" smtClean="0">
                <a:solidFill>
                  <a:srgbClr val="FF0000"/>
                </a:solidFill>
              </a:rPr>
              <a:t>Provide a CSR project which generates a genuine win-win situation</a:t>
            </a:r>
          </a:p>
          <a:p>
            <a:r>
              <a:rPr lang="en-US" dirty="0" smtClean="0">
                <a:solidFill>
                  <a:srgbClr val="FF0000"/>
                </a:solidFill>
              </a:rPr>
              <a:t>Provide a continuous learning framework which can be tied to “soft” KPIs</a:t>
            </a:r>
            <a:r>
              <a:rPr lang="en-US" dirty="0"/>
              <a:t> </a:t>
            </a:r>
            <a:endParaRPr lang="en-US" dirty="0" smtClean="0"/>
          </a:p>
          <a:p>
            <a:r>
              <a:rPr lang="en-US" dirty="0" smtClean="0">
                <a:solidFill>
                  <a:srgbClr val="FF0000"/>
                </a:solidFill>
              </a:rPr>
              <a:t>Option for HR departments to buy a dashboard to see learning progress (like Khan Academy)</a:t>
            </a:r>
          </a:p>
        </p:txBody>
      </p:sp>
      <p:sp>
        <p:nvSpPr>
          <p:cNvPr id="16" name="Text Placeholder 15"/>
          <p:cNvSpPr>
            <a:spLocks noGrp="1"/>
          </p:cNvSpPr>
          <p:nvPr>
            <p:ph type="body" sz="quarter" idx="15"/>
          </p:nvPr>
        </p:nvSpPr>
        <p:spPr/>
        <p:txBody>
          <a:bodyPr>
            <a:normAutofit lnSpcReduction="10000"/>
          </a:bodyPr>
          <a:lstStyle/>
          <a:p>
            <a:r>
              <a:rPr lang="en-US" dirty="0"/>
              <a:t>Sales pitch</a:t>
            </a:r>
          </a:p>
          <a:p>
            <a:r>
              <a:rPr lang="en-US" dirty="0"/>
              <a:t>Project manager</a:t>
            </a:r>
          </a:p>
          <a:p>
            <a:r>
              <a:rPr lang="en-US" dirty="0"/>
              <a:t>Launch</a:t>
            </a:r>
          </a:p>
          <a:p>
            <a:r>
              <a:rPr lang="en-US" dirty="0" smtClean="0"/>
              <a:t>Trainer-participant and trainer-HR communications</a:t>
            </a:r>
            <a:endParaRPr lang="en-US" dirty="0"/>
          </a:p>
        </p:txBody>
      </p:sp>
      <p:sp>
        <p:nvSpPr>
          <p:cNvPr id="17" name="Text Placeholder 16"/>
          <p:cNvSpPr>
            <a:spLocks noGrp="1"/>
          </p:cNvSpPr>
          <p:nvPr>
            <p:ph type="body" sz="quarter" idx="16"/>
          </p:nvPr>
        </p:nvSpPr>
        <p:spPr/>
        <p:txBody>
          <a:bodyPr/>
          <a:lstStyle/>
          <a:p>
            <a:pPr marL="152396" indent="-139697">
              <a:spcBef>
                <a:spcPts val="0"/>
              </a:spcBef>
              <a:defRPr/>
            </a:pPr>
            <a:r>
              <a:rPr lang="en-US" dirty="0">
                <a:sym typeface="Helvetica Neue"/>
              </a:rPr>
              <a:t>CSR network events</a:t>
            </a:r>
          </a:p>
          <a:p>
            <a:pPr marL="152396" indent="-139697">
              <a:spcBef>
                <a:spcPts val="0"/>
              </a:spcBef>
            </a:pPr>
            <a:r>
              <a:rPr lang="en-US" dirty="0">
                <a:sym typeface="Helvetica Neue"/>
              </a:rPr>
              <a:t>WeChat</a:t>
            </a:r>
          </a:p>
          <a:p>
            <a:pPr marL="152396" indent="-139697">
              <a:spcBef>
                <a:spcPts val="0"/>
              </a:spcBef>
            </a:pPr>
            <a:r>
              <a:rPr lang="en-US" dirty="0">
                <a:sym typeface="Helvetica Neue"/>
              </a:rPr>
              <a:t>GI website/emails</a:t>
            </a:r>
          </a:p>
          <a:p>
            <a:pPr marL="152396" indent="-139697">
              <a:spcBef>
                <a:spcPts val="0"/>
              </a:spcBef>
            </a:pPr>
            <a:r>
              <a:rPr lang="en-US" dirty="0">
                <a:sym typeface="Helvetica Neue"/>
              </a:rPr>
              <a:t>Chambers of Comm.</a:t>
            </a:r>
          </a:p>
          <a:p>
            <a:pPr marL="152396" indent="-139697">
              <a:spcBef>
                <a:spcPts val="0"/>
              </a:spcBef>
              <a:defRPr/>
            </a:pPr>
            <a:r>
              <a:rPr lang="en-US" dirty="0">
                <a:sym typeface="Helvetica Neue"/>
              </a:rPr>
              <a:t>Networking events</a:t>
            </a:r>
          </a:p>
          <a:p>
            <a:pPr marL="152396" indent="-139697">
              <a:spcBef>
                <a:spcPts val="0"/>
              </a:spcBef>
              <a:defRPr/>
            </a:pPr>
            <a:r>
              <a:rPr lang="en-US" dirty="0">
                <a:sym typeface="Helvetica Neue"/>
              </a:rPr>
              <a:t>Partners</a:t>
            </a:r>
          </a:p>
          <a:p>
            <a:pPr marL="152396" indent="-139697">
              <a:spcBef>
                <a:spcPts val="0"/>
              </a:spcBef>
              <a:defRPr/>
            </a:pPr>
            <a:r>
              <a:rPr lang="en-US" dirty="0">
                <a:sym typeface="Helvetica Neue"/>
              </a:rPr>
              <a:t>Participants</a:t>
            </a:r>
          </a:p>
        </p:txBody>
      </p:sp>
      <p:sp>
        <p:nvSpPr>
          <p:cNvPr id="18" name="Text Placeholder 17"/>
          <p:cNvSpPr>
            <a:spLocks noGrp="1"/>
          </p:cNvSpPr>
          <p:nvPr>
            <p:ph type="body" sz="quarter" idx="17"/>
          </p:nvPr>
        </p:nvSpPr>
        <p:spPr/>
        <p:txBody>
          <a:bodyPr/>
          <a:lstStyle/>
          <a:p>
            <a:pPr marL="304792" indent="-304792">
              <a:spcBef>
                <a:spcPts val="0"/>
              </a:spcBef>
              <a:buAutoNum type="arabicPeriod"/>
            </a:pPr>
            <a:endParaRPr lang="en-US" dirty="0">
              <a:solidFill>
                <a:srgbClr val="000000"/>
              </a:solidFill>
            </a:endParaRPr>
          </a:p>
          <a:p>
            <a:pPr fontAlgn="t"/>
            <a:r>
              <a:rPr lang="en-US" b="1" dirty="0"/>
              <a:t>Corporations </a:t>
            </a:r>
            <a:endParaRPr lang="en-US" dirty="0"/>
          </a:p>
          <a:p>
            <a:pPr fontAlgn="t"/>
            <a:r>
              <a:rPr lang="en-US" b="1" dirty="0" smtClean="0"/>
              <a:t>Schools</a:t>
            </a:r>
          </a:p>
          <a:p>
            <a:pPr fontAlgn="t"/>
            <a:r>
              <a:rPr lang="en-US" b="1" dirty="0" smtClean="0"/>
              <a:t>Universities</a:t>
            </a:r>
            <a:endParaRPr lang="en-US" dirty="0"/>
          </a:p>
          <a:p>
            <a:pPr fontAlgn="t"/>
            <a:r>
              <a:rPr lang="en-US" b="1" dirty="0"/>
              <a:t>Youth Programs/Camps</a:t>
            </a:r>
            <a:endParaRPr lang="en-US" dirty="0"/>
          </a:p>
          <a:p>
            <a:pPr fontAlgn="t"/>
            <a:r>
              <a:rPr lang="en-US" b="1" dirty="0"/>
              <a:t>Conference </a:t>
            </a:r>
            <a:r>
              <a:rPr lang="en-US" b="1" dirty="0" smtClean="0"/>
              <a:t>Organizations</a:t>
            </a:r>
            <a:endParaRPr lang="en-US" dirty="0"/>
          </a:p>
        </p:txBody>
      </p:sp>
    </p:spTree>
    <p:extLst>
      <p:ext uri="{BB962C8B-B14F-4D97-AF65-F5344CB8AC3E}">
        <p14:creationId xmlns:p14="http://schemas.microsoft.com/office/powerpoint/2010/main" val="186637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6501</TotalTime>
  <Words>2316</Words>
  <Application>Microsoft Macintosh PowerPoint</Application>
  <PresentationFormat>Widescreen</PresentationFormat>
  <Paragraphs>322</Paragraphs>
  <Slides>23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Calibri</vt:lpstr>
      <vt:lpstr>Calibri Light</vt:lpstr>
      <vt:lpstr>Cambria</vt:lpstr>
      <vt:lpstr>Gill Sans Light</vt:lpstr>
      <vt:lpstr>Helvetica</vt:lpstr>
      <vt:lpstr>Helvetica Light</vt:lpstr>
      <vt:lpstr>Helvetica Neue</vt:lpstr>
      <vt:lpstr>ＭＳ ゴシック</vt:lpstr>
      <vt:lpstr>ＭＳ 明朝</vt:lpstr>
      <vt:lpstr>Myriad Pro</vt:lpstr>
      <vt:lpstr>Myriad Pro Light</vt:lpstr>
      <vt:lpstr>Times New Roman</vt:lpstr>
      <vt:lpstr>Arial</vt:lpstr>
      <vt:lpstr>Office Theme</vt:lpstr>
      <vt:lpstr>GI 2020 Business Strategy</vt:lpstr>
      <vt:lpstr>Existing GI Products - Summary</vt:lpstr>
      <vt:lpstr>What is the Problem in Society?</vt:lpstr>
      <vt:lpstr>What is the Solution? </vt:lpstr>
      <vt:lpstr>PowerPoint Presentation</vt:lpstr>
      <vt:lpstr>What is the Problem for Corporations?</vt:lpstr>
      <vt:lpstr>PowerPoint Presentation</vt:lpstr>
      <vt:lpstr>What is the Solution?</vt:lpstr>
      <vt:lpstr>PowerPoint Presentation</vt:lpstr>
      <vt:lpstr>Strategy Process Summary</vt:lpstr>
      <vt:lpstr>Next Steps</vt:lpstr>
      <vt:lpstr>PowerPoint Presentation</vt:lpstr>
      <vt:lpstr>Next Steps </vt:lpstr>
      <vt:lpstr>SoC</vt:lpstr>
      <vt:lpstr>Why do we need SoC? </vt:lpstr>
      <vt:lpstr>What is the Solution? </vt:lpstr>
      <vt:lpstr>How Could a Certification Process Look Like?</vt:lpstr>
      <vt:lpstr>PowerPoint Presentation</vt:lpstr>
      <vt:lpstr>How do we spread SoC? </vt:lpstr>
      <vt:lpstr>Embedding SoC in Existing Systems</vt:lpstr>
      <vt:lpstr>Customer Segmentation</vt:lpstr>
      <vt:lpstr>Product Package &amp; Pricing</vt:lpstr>
      <vt:lpstr>Timeline and Milestones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knut wimberger</dc:creator>
  <cp:lastModifiedBy>knut wimberger</cp:lastModifiedBy>
  <cp:revision>112</cp:revision>
  <cp:lastPrinted>2017-09-22T10:06:15Z</cp:lastPrinted>
  <dcterms:created xsi:type="dcterms:W3CDTF">2017-06-26T03:34:54Z</dcterms:created>
  <dcterms:modified xsi:type="dcterms:W3CDTF">2017-09-24T10:50:23Z</dcterms:modified>
</cp:coreProperties>
</file>